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6858000" cy="9906000" type="A4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337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70893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494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875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0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0579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97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1141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9366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88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48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573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65CF0-A3A7-4EC8-8E92-F6732B3C313E}" type="datetimeFigureOut">
              <a:rPr kumimoji="1" lang="ja-JP" altLang="en-US" smtClean="0"/>
              <a:t>2024/10/21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BB271-BE56-4F89-9D80-0B117A981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073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3D6A5E-BE44-4456-9DF5-3ACC6A2111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15000" y="3067180"/>
            <a:ext cx="7736743" cy="1606526"/>
          </a:xfrm>
          <a:noFill/>
          <a:ln w="38100">
            <a:noFill/>
          </a:ln>
        </p:spPr>
        <p:txBody>
          <a:bodyPr anchor="ctr">
            <a:normAutofit fontScale="90000"/>
          </a:bodyPr>
          <a:lstStyle/>
          <a:p>
            <a:r>
              <a:rPr lang="ja-JP" altLang="en-US" sz="11500" dirty="0">
                <a:latin typeface="しょかきうたげ（無料版）" panose="02000600000000000000" pitchFamily="2" charset="-128"/>
                <a:ea typeface="しょかきうたげ（無料版）" panose="02000600000000000000" pitchFamily="2" charset="-128"/>
              </a:rPr>
              <a:t>おくりびと</a:t>
            </a:r>
            <a:br>
              <a:rPr lang="en-US" altLang="ja-JP" sz="8000" dirty="0">
                <a:latin typeface="HGS明朝B" panose="02020800000000000000" pitchFamily="18" charset="-128"/>
                <a:ea typeface="HGS明朝B" panose="02020800000000000000" pitchFamily="18" charset="-128"/>
              </a:rPr>
            </a:br>
            <a:r>
              <a:rPr lang="ja-JP" altLang="en-US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お会いしたばかりですが、お別れです。人生最高の旅立ちのお手伝いいたします。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846B9C9-029E-4323-B25B-C40B9CEDFBF8}"/>
              </a:ext>
            </a:extLst>
          </p:cNvPr>
          <p:cNvSpPr txBox="1"/>
          <p:nvPr/>
        </p:nvSpPr>
        <p:spPr>
          <a:xfrm>
            <a:off x="3811093" y="5906460"/>
            <a:ext cx="2778962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内容</a:t>
            </a:r>
            <a:endParaRPr kumimoji="1" lang="en-US" altLang="ja-JP" sz="1400" dirty="0">
              <a:latin typeface="ぼくたちのゴシック２レギュラー" panose="02000600000000000000" pitchFamily="50" charset="-128"/>
              <a:ea typeface="ぼくたちのゴシック２レギュラー" panose="02000600000000000000" pitchFamily="50" charset="-128"/>
            </a:endParaRPr>
          </a:p>
          <a:p>
            <a:r>
              <a:rPr kumimoji="1" lang="ja-JP" altLang="en-US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納棺師－それは、悲しいはずのお別れを、やさしい愛情で満たしてくれるひと。</a:t>
            </a:r>
            <a:endParaRPr kumimoji="1" lang="en-US" altLang="ja-JP" sz="1400" dirty="0">
              <a:latin typeface="ぼくたちのゴシック２レギュラー" panose="02000600000000000000" pitchFamily="50" charset="-128"/>
              <a:ea typeface="ぼくたちのゴシック２レギュラー" panose="02000600000000000000" pitchFamily="50" charset="-128"/>
            </a:endParaRPr>
          </a:p>
          <a:p>
            <a:r>
              <a:rPr kumimoji="1" lang="ja-JP" altLang="en-US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世界中を温かな感動で包んだ</a:t>
            </a:r>
            <a:r>
              <a:rPr kumimoji="1" lang="en-US" altLang="ja-JP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2008</a:t>
            </a:r>
            <a:r>
              <a:rPr kumimoji="1" lang="ja-JP" altLang="en-US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年の</a:t>
            </a:r>
            <a:r>
              <a:rPr kumimoji="1" lang="en-US" altLang="ja-JP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NO.1</a:t>
            </a:r>
            <a:r>
              <a:rPr kumimoji="1" lang="ja-JP" altLang="en-US" sz="1400" dirty="0"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</a:rPr>
              <a:t>の名作</a:t>
            </a:r>
            <a:endParaRPr kumimoji="1" lang="ja-JP" altLang="en-US" sz="14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76D9138-3FC0-480B-8B5E-B7CEE071895E}"/>
              </a:ext>
            </a:extLst>
          </p:cNvPr>
          <p:cNvSpPr txBox="1"/>
          <p:nvPr/>
        </p:nvSpPr>
        <p:spPr>
          <a:xfrm>
            <a:off x="1201153" y="4755305"/>
            <a:ext cx="4493794" cy="11326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監督：</a:t>
            </a:r>
            <a:r>
              <a:rPr lang="ja-JP" altLang="en-US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滝田洋二郎</a:t>
            </a:r>
            <a:endParaRPr lang="en-US" altLang="ja-JP" sz="1600" dirty="0">
              <a:solidFill>
                <a:srgbClr val="1D2729"/>
              </a:solidFill>
              <a:latin typeface="ぼくたちのゴシック２レギュラー" panose="02000600000000000000" pitchFamily="50" charset="-128"/>
              <a:ea typeface="ぼくたちのゴシック２レギュラー" panose="02000600000000000000" pitchFamily="50" charset="-128"/>
              <a:cs typeface="Rockwell-BoldItalic"/>
            </a:endParaRPr>
          </a:p>
          <a:p>
            <a:pPr algn="ctr">
              <a:lnSpc>
                <a:spcPct val="150000"/>
              </a:lnSpc>
            </a:pPr>
            <a:r>
              <a:rPr lang="ja-JP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出演：</a:t>
            </a:r>
            <a:r>
              <a:rPr lang="ja-JP" altLang="en-US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本木雅弘</a:t>
            </a:r>
            <a:r>
              <a:rPr lang="ja-JP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／</a:t>
            </a:r>
            <a:r>
              <a:rPr lang="ja-JP" altLang="en-US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広末涼子</a:t>
            </a:r>
            <a:r>
              <a:rPr lang="ja-JP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／</a:t>
            </a:r>
            <a:r>
              <a:rPr lang="ja-JP" altLang="en-US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山﨑努</a:t>
            </a:r>
            <a:endParaRPr lang="ja-JP" altLang="ja-JP" sz="1600" dirty="0">
              <a:solidFill>
                <a:srgbClr val="1D2729"/>
              </a:solidFill>
              <a:latin typeface="ぼくたちのゴシック２レギュラー" panose="02000600000000000000" pitchFamily="50" charset="-128"/>
              <a:ea typeface="ぼくたちのゴシック２レギュラー" panose="02000600000000000000" pitchFamily="50" charset="-128"/>
              <a:cs typeface="Rockwell-BoldItalic"/>
            </a:endParaRPr>
          </a:p>
          <a:p>
            <a:pPr algn="ctr">
              <a:lnSpc>
                <a:spcPct val="150000"/>
              </a:lnSpc>
            </a:pPr>
            <a:r>
              <a:rPr lang="ja-JP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20</a:t>
            </a:r>
            <a:r>
              <a:rPr lang="en-US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08	</a:t>
            </a:r>
            <a:r>
              <a:rPr lang="ja-JP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年／1</a:t>
            </a:r>
            <a:r>
              <a:rPr lang="en-US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31</a:t>
            </a:r>
            <a:r>
              <a:rPr lang="ja-JP" altLang="ja-JP" sz="1600" dirty="0">
                <a:solidFill>
                  <a:srgbClr val="1D2729"/>
                </a:solidFill>
                <a:latin typeface="ぼくたちのゴシック２レギュラー" panose="02000600000000000000" pitchFamily="50" charset="-128"/>
                <a:ea typeface="ぼくたちのゴシック２レギュラー" panose="02000600000000000000" pitchFamily="50" charset="-128"/>
                <a:cs typeface="Rockwell-BoldItalic"/>
              </a:rPr>
              <a:t>分／日本語字幕</a:t>
            </a:r>
            <a:endParaRPr lang="ja-JP" altLang="en-US" sz="1600" dirty="0">
              <a:latin typeface="ぼくたちのゴシック２レギュラー" panose="02000600000000000000" pitchFamily="50" charset="-128"/>
              <a:ea typeface="ぼくたちのゴシック２レギュラー" panose="02000600000000000000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6DD31CEA-A8E7-40C5-A7E7-FEB200698CFF}"/>
              </a:ext>
            </a:extLst>
          </p:cNvPr>
          <p:cNvGrpSpPr/>
          <p:nvPr/>
        </p:nvGrpSpPr>
        <p:grpSpPr>
          <a:xfrm>
            <a:off x="2536568" y="7175878"/>
            <a:ext cx="1654636" cy="1581295"/>
            <a:chOff x="2420657" y="7201636"/>
            <a:chExt cx="1654636" cy="1581295"/>
          </a:xfrm>
        </p:grpSpPr>
        <p:sp>
          <p:nvSpPr>
            <p:cNvPr id="21" name="楕円 20">
              <a:extLst>
                <a:ext uri="{FF2B5EF4-FFF2-40B4-BE49-F238E27FC236}">
                  <a16:creationId xmlns:a16="http://schemas.microsoft.com/office/drawing/2014/main" id="{60E426EC-6D8B-42A5-998B-BFA966DE8EA1}"/>
                </a:ext>
              </a:extLst>
            </p:cNvPr>
            <p:cNvSpPr/>
            <p:nvPr/>
          </p:nvSpPr>
          <p:spPr>
            <a:xfrm>
              <a:off x="2420657" y="7201636"/>
              <a:ext cx="1654636" cy="158129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4EAD9886-F22D-436C-8D05-37EE6F306822}"/>
                </a:ext>
              </a:extLst>
            </p:cNvPr>
            <p:cNvSpPr txBox="1"/>
            <p:nvPr/>
          </p:nvSpPr>
          <p:spPr>
            <a:xfrm>
              <a:off x="2575749" y="7577938"/>
              <a:ext cx="1425522" cy="92333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先着</a:t>
              </a:r>
              <a:r>
                <a:rPr kumimoji="1" lang="en-US" altLang="ja-JP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60</a:t>
              </a:r>
              <a:r>
                <a:rPr kumimoji="1" lang="ja-JP" alt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名</a:t>
              </a:r>
              <a:endParaRPr kumimoji="1" lang="en-US" altLang="ja-JP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申込不要</a:t>
              </a:r>
              <a:endParaRPr kumimoji="1" lang="en-US" altLang="ja-JP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無料</a:t>
              </a:r>
              <a:endParaRPr kumimoji="1" lang="ja-JP" altLang="en-US" sz="2000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311454A-D507-4085-A2B1-2D480BD08AB2}"/>
              </a:ext>
            </a:extLst>
          </p:cNvPr>
          <p:cNvGrpSpPr/>
          <p:nvPr/>
        </p:nvGrpSpPr>
        <p:grpSpPr>
          <a:xfrm>
            <a:off x="137717" y="5702869"/>
            <a:ext cx="3006578" cy="2727864"/>
            <a:chOff x="137717" y="5478292"/>
            <a:chExt cx="3006578" cy="2727864"/>
          </a:xfrm>
        </p:grpSpPr>
        <p:sp>
          <p:nvSpPr>
            <p:cNvPr id="20" name="楕円 19">
              <a:extLst>
                <a:ext uri="{FF2B5EF4-FFF2-40B4-BE49-F238E27FC236}">
                  <a16:creationId xmlns:a16="http://schemas.microsoft.com/office/drawing/2014/main" id="{67C4EE77-6508-4833-97C3-4BAF7FE1BD09}"/>
                </a:ext>
              </a:extLst>
            </p:cNvPr>
            <p:cNvSpPr/>
            <p:nvPr/>
          </p:nvSpPr>
          <p:spPr>
            <a:xfrm>
              <a:off x="137717" y="5478292"/>
              <a:ext cx="2768768" cy="2727864"/>
            </a:xfrm>
            <a:prstGeom prst="ellipse">
              <a:avLst/>
            </a:prstGeom>
            <a:solidFill>
              <a:srgbClr val="C00000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091E8D8-5492-4462-A2A4-5ABE833A7214}"/>
                </a:ext>
              </a:extLst>
            </p:cNvPr>
            <p:cNvSpPr txBox="1"/>
            <p:nvPr/>
          </p:nvSpPr>
          <p:spPr>
            <a:xfrm>
              <a:off x="461252" y="5825387"/>
              <a:ext cx="2683043" cy="19082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2024</a:t>
              </a:r>
              <a:r>
                <a:rPr kumimoji="1" lang="ja-JP" alt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年</a:t>
              </a:r>
              <a:endParaRPr kumimoji="1" lang="en-US" altLang="ja-JP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en-US" altLang="ja-JP" sz="44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11</a:t>
              </a:r>
              <a:r>
                <a:rPr kumimoji="1" lang="en-US" altLang="ja-JP" sz="3200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/</a:t>
              </a:r>
              <a:r>
                <a:rPr kumimoji="1" lang="en-US" altLang="ja-JP" sz="44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25</a:t>
              </a:r>
              <a:r>
                <a:rPr kumimoji="1" lang="ja-JP" altLang="en-US" sz="32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月</a:t>
              </a:r>
              <a:endParaRPr kumimoji="1" lang="en-US" altLang="ja-JP" sz="32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開演</a:t>
              </a:r>
              <a:r>
                <a:rPr kumimoji="1" lang="en-US" altLang="ja-JP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10</a:t>
              </a:r>
              <a:r>
                <a:rPr kumimoji="1"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：</a:t>
              </a:r>
              <a:r>
                <a:rPr kumimoji="1" lang="en-US" altLang="ja-JP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</a:t>
              </a:r>
              <a:r>
                <a:rPr kumimoji="1"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  <a:endParaRPr kumimoji="1" lang="en-US" altLang="ja-JP" sz="28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kumimoji="1" lang="ja-JP" altLang="en-US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開場   </a:t>
              </a:r>
              <a:r>
                <a:rPr kumimoji="1"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９：</a:t>
              </a:r>
              <a:r>
                <a:rPr kumimoji="1" lang="en-US" altLang="ja-JP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45</a:t>
              </a:r>
              <a:r>
                <a:rPr kumimoji="1" lang="ja-JP" altLang="en-US" sz="2800" b="1" dirty="0">
                  <a:ln>
                    <a:solidFill>
                      <a:schemeClr val="bg1"/>
                    </a:solidFill>
                  </a:ln>
                  <a:solidFill>
                    <a:schemeClr val="bg1"/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～</a:t>
              </a:r>
              <a:endParaRPr kumimoji="1" lang="ja-JP" altLang="en-US" sz="1600" b="1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6711A5C-EE8D-4B87-95D4-094CA999A0BE}"/>
              </a:ext>
            </a:extLst>
          </p:cNvPr>
          <p:cNvSpPr txBox="1"/>
          <p:nvPr/>
        </p:nvSpPr>
        <p:spPr>
          <a:xfrm>
            <a:off x="645558" y="9021381"/>
            <a:ext cx="5566885" cy="104644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問い合わせ：</a:t>
            </a:r>
            <a:r>
              <a:rPr lang="en-US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	</a:t>
            </a:r>
            <a:r>
              <a:rPr lang="ja-JP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守山市立北部図書館（本の湖）</a:t>
            </a:r>
            <a:endParaRPr lang="en-US" altLang="ja-JP" sz="1400" b="1" dirty="0">
              <a:solidFill>
                <a:srgbClr val="1D2729"/>
              </a:solidFill>
              <a:latin typeface="Zen Maru Gothic Light" pitchFamily="2" charset="-128"/>
              <a:ea typeface="Zen Maru Gothic Light" pitchFamily="2" charset="-128"/>
              <a:cs typeface="Rockwell-BoldItalic"/>
            </a:endParaRPr>
          </a:p>
          <a:p>
            <a:r>
              <a:rPr lang="ja-JP" altLang="en-US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　</a:t>
            </a:r>
            <a:r>
              <a:rPr lang="en-US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		</a:t>
            </a:r>
            <a:r>
              <a:rPr lang="ja-JP" altLang="en-US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　</a:t>
            </a:r>
            <a:r>
              <a:rPr lang="en-US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	</a:t>
            </a:r>
            <a:r>
              <a:rPr lang="ja-JP" altLang="en-US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守山市水保町</a:t>
            </a:r>
            <a:r>
              <a:rPr lang="en-US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2236</a:t>
            </a:r>
            <a:r>
              <a:rPr lang="ja-JP" altLang="en-US" sz="12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（駐車場</a:t>
            </a:r>
            <a:r>
              <a:rPr lang="ja-JP" altLang="en-US" sz="1200" b="1" dirty="0">
                <a:solidFill>
                  <a:srgbClr val="1D2729"/>
                </a:solidFill>
                <a:latin typeface="Zen Maru Gothic Light" pitchFamily="2" charset="-128"/>
                <a:ea typeface="Zen Maru Gothic Light" pitchFamily="2" charset="-128"/>
                <a:cs typeface="Rockwell-BoldItalic"/>
              </a:rPr>
              <a:t>は</a:t>
            </a:r>
            <a:r>
              <a:rPr lang="ja-JP" altLang="en-US" sz="12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速野小学校横にあります）</a:t>
            </a:r>
            <a:endParaRPr lang="ja-JP" altLang="ja-JP" sz="1400" dirty="0">
              <a:solidFill>
                <a:srgbClr val="1D2729"/>
              </a:solidFill>
              <a:effectLst/>
              <a:latin typeface="Zen Maru Gothic Light" pitchFamily="2" charset="-128"/>
              <a:ea typeface="Zen Maru Gothic Light" pitchFamily="2" charset="-128"/>
              <a:cs typeface="Rockwell-BoldItalic"/>
            </a:endParaRPr>
          </a:p>
          <a:p>
            <a:r>
              <a:rPr lang="en-US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			TEL</a:t>
            </a:r>
            <a:r>
              <a:rPr lang="ja-JP" altLang="en-US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　</a:t>
            </a:r>
            <a:r>
              <a:rPr lang="en-US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077-585-9953</a:t>
            </a:r>
            <a:r>
              <a:rPr lang="ja-JP" altLang="ja-JP" sz="1400" b="1" dirty="0">
                <a:solidFill>
                  <a:srgbClr val="1D2729"/>
                </a:solidFill>
                <a:effectLst/>
                <a:latin typeface="Zen Maru Gothic Light" pitchFamily="2" charset="-128"/>
                <a:ea typeface="Zen Maru Gothic Light" pitchFamily="2" charset="-128"/>
                <a:cs typeface="Rockwell-BoldItalic"/>
              </a:rPr>
              <a:t>　</a:t>
            </a:r>
            <a:endParaRPr lang="ja-JP" altLang="ja-JP" sz="1400" dirty="0">
              <a:solidFill>
                <a:srgbClr val="1D2729"/>
              </a:solidFill>
              <a:effectLst/>
              <a:latin typeface="Zen Maru Gothic Light" pitchFamily="2" charset="-128"/>
              <a:ea typeface="Zen Maru Gothic Light" pitchFamily="2" charset="-128"/>
              <a:cs typeface="Rockwell-BoldItalic"/>
            </a:endParaRPr>
          </a:p>
          <a:p>
            <a:endParaRPr kumimoji="1" lang="ja-JP" altLang="en-US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BCB8560-71E1-4018-BCC2-520D4FF4C713}"/>
              </a:ext>
            </a:extLst>
          </p:cNvPr>
          <p:cNvSpPr txBox="1"/>
          <p:nvPr/>
        </p:nvSpPr>
        <p:spPr>
          <a:xfrm>
            <a:off x="4203013" y="7425684"/>
            <a:ext cx="2605315" cy="12681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場所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速野会館（北部図書館）</a:t>
            </a:r>
            <a:endParaRPr kumimoji="1"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多目的室</a:t>
            </a:r>
          </a:p>
        </p:txBody>
      </p:sp>
      <p:sp>
        <p:nvSpPr>
          <p:cNvPr id="30" name="減算記号 29">
            <a:extLst>
              <a:ext uri="{FF2B5EF4-FFF2-40B4-BE49-F238E27FC236}">
                <a16:creationId xmlns:a16="http://schemas.microsoft.com/office/drawing/2014/main" id="{99F23687-0A60-46C2-B72B-E9E5BBD5873C}"/>
              </a:ext>
            </a:extLst>
          </p:cNvPr>
          <p:cNvSpPr/>
          <p:nvPr/>
        </p:nvSpPr>
        <p:spPr>
          <a:xfrm>
            <a:off x="3846422" y="8221304"/>
            <a:ext cx="3068728" cy="173221"/>
          </a:xfrm>
          <a:prstGeom prst="mathMinus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9A39EB2F-A2E3-4543-B74B-9D295243CF39}"/>
              </a:ext>
            </a:extLst>
          </p:cNvPr>
          <p:cNvCxnSpPr>
            <a:cxnSpLocks/>
          </p:cNvCxnSpPr>
          <p:nvPr/>
        </p:nvCxnSpPr>
        <p:spPr>
          <a:xfrm flipV="1">
            <a:off x="558474" y="4733867"/>
            <a:ext cx="5842328" cy="0"/>
          </a:xfrm>
          <a:prstGeom prst="lin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図 7">
            <a:extLst>
              <a:ext uri="{FF2B5EF4-FFF2-40B4-BE49-F238E27FC236}">
                <a16:creationId xmlns:a16="http://schemas.microsoft.com/office/drawing/2014/main" id="{29BE290E-FAF5-4A71-B851-F6EEC1876F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153" y="0"/>
            <a:ext cx="4604718" cy="3055263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C65EB3A-EBD0-4B53-8184-2275A08A9D97}"/>
              </a:ext>
            </a:extLst>
          </p:cNvPr>
          <p:cNvSpPr/>
          <p:nvPr/>
        </p:nvSpPr>
        <p:spPr>
          <a:xfrm>
            <a:off x="137717" y="130646"/>
            <a:ext cx="6582566" cy="9644707"/>
          </a:xfrm>
          <a:prstGeom prst="rect">
            <a:avLst/>
          </a:prstGeom>
          <a:noFill/>
          <a:ln w="1270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238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141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UD明朝 Medium</vt:lpstr>
      <vt:lpstr>HGS明朝B</vt:lpstr>
      <vt:lpstr>Zen Maru Gothic Light</vt:lpstr>
      <vt:lpstr>しょかきうたげ（無料版）</vt:lpstr>
      <vt:lpstr>ぼくたちのゴシック２レギュラー</vt:lpstr>
      <vt:lpstr>Arial</vt:lpstr>
      <vt:lpstr>Calibri</vt:lpstr>
      <vt:lpstr>Calibri Light</vt:lpstr>
      <vt:lpstr>Office テーマ</vt:lpstr>
      <vt:lpstr>おくりびと お会いしたばかりですが、お別れです。人生最高の旅立ちのお手伝いいたします。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人生、いろどり</dc:title>
  <dc:creator>Librarian</dc:creator>
  <cp:lastModifiedBy>Librarian</cp:lastModifiedBy>
  <cp:revision>21</cp:revision>
  <cp:lastPrinted>2024-10-21T04:28:44Z</cp:lastPrinted>
  <dcterms:created xsi:type="dcterms:W3CDTF">2024-05-01T01:58:33Z</dcterms:created>
  <dcterms:modified xsi:type="dcterms:W3CDTF">2024-10-21T04:28:51Z</dcterms:modified>
</cp:coreProperties>
</file>