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8" r:id="rId2"/>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守山市役所" initials="M" lastIdx="1" clrIdx="0">
    <p:extLst>
      <p:ext uri="{19B8F6BF-5375-455C-9EA6-DF929625EA0E}">
        <p15:presenceInfo xmlns:p15="http://schemas.microsoft.com/office/powerpoint/2012/main" userId="守山市役所"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B4C7E7"/>
    <a:srgbClr val="66FFCC"/>
    <a:srgbClr val="210B00"/>
    <a:srgbClr val="66FF66"/>
    <a:srgbClr val="CC99FF"/>
    <a:srgbClr val="CC66FF"/>
    <a:srgbClr val="FF5050"/>
    <a:srgbClr val="FF99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100" d="100"/>
          <a:sy n="100" d="100"/>
        </p:scale>
        <p:origin x="77" y="-26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2A505762-BC6D-4696-AAF8-DC6B0E6381FC}" type="datetimeFigureOut">
              <a:rPr kumimoji="1" lang="ja-JP" altLang="en-US" smtClean="0"/>
              <a:t>2024/12/28</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DF09D1CF-4B65-4EB8-86A7-8E385E89C794}" type="slidenum">
              <a:rPr kumimoji="1" lang="ja-JP" altLang="en-US" smtClean="0"/>
              <a:t>‹#›</a:t>
            </a:fld>
            <a:endParaRPr kumimoji="1" lang="ja-JP" altLang="en-US"/>
          </a:p>
        </p:txBody>
      </p:sp>
    </p:spTree>
    <p:extLst>
      <p:ext uri="{BB962C8B-B14F-4D97-AF65-F5344CB8AC3E}">
        <p14:creationId xmlns:p14="http://schemas.microsoft.com/office/powerpoint/2010/main" val="39919952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0FE4329-C290-4196-95FA-6E2D03FDBAB5}" type="datetimeFigureOut">
              <a:rPr kumimoji="1" lang="ja-JP" altLang="en-US" smtClean="0"/>
              <a:t>2024/12/28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50BB5A-4CB8-4B31-87D3-86351DE6715F}" type="slidenum">
              <a:rPr kumimoji="1" lang="ja-JP" altLang="en-US" smtClean="0"/>
              <a:t>‹#›</a:t>
            </a:fld>
            <a:endParaRPr kumimoji="1" lang="ja-JP" altLang="en-US"/>
          </a:p>
        </p:txBody>
      </p:sp>
    </p:spTree>
    <p:extLst>
      <p:ext uri="{BB962C8B-B14F-4D97-AF65-F5344CB8AC3E}">
        <p14:creationId xmlns:p14="http://schemas.microsoft.com/office/powerpoint/2010/main" val="2256289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FE4329-C290-4196-95FA-6E2D03FDBAB5}" type="datetimeFigureOut">
              <a:rPr kumimoji="1" lang="ja-JP" altLang="en-US" smtClean="0"/>
              <a:t>2024/12/28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50BB5A-4CB8-4B31-87D3-86351DE6715F}" type="slidenum">
              <a:rPr kumimoji="1" lang="ja-JP" altLang="en-US" smtClean="0"/>
              <a:t>‹#›</a:t>
            </a:fld>
            <a:endParaRPr kumimoji="1" lang="ja-JP" altLang="en-US"/>
          </a:p>
        </p:txBody>
      </p:sp>
    </p:spTree>
    <p:extLst>
      <p:ext uri="{BB962C8B-B14F-4D97-AF65-F5344CB8AC3E}">
        <p14:creationId xmlns:p14="http://schemas.microsoft.com/office/powerpoint/2010/main" val="1871338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FE4329-C290-4196-95FA-6E2D03FDBAB5}" type="datetimeFigureOut">
              <a:rPr kumimoji="1" lang="ja-JP" altLang="en-US" smtClean="0"/>
              <a:t>2024/12/28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50BB5A-4CB8-4B31-87D3-86351DE6715F}" type="slidenum">
              <a:rPr kumimoji="1" lang="ja-JP" altLang="en-US" smtClean="0"/>
              <a:t>‹#›</a:t>
            </a:fld>
            <a:endParaRPr kumimoji="1" lang="ja-JP" altLang="en-US"/>
          </a:p>
        </p:txBody>
      </p:sp>
    </p:spTree>
    <p:extLst>
      <p:ext uri="{BB962C8B-B14F-4D97-AF65-F5344CB8AC3E}">
        <p14:creationId xmlns:p14="http://schemas.microsoft.com/office/powerpoint/2010/main" val="2807913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FE4329-C290-4196-95FA-6E2D03FDBAB5}" type="datetimeFigureOut">
              <a:rPr kumimoji="1" lang="ja-JP" altLang="en-US" smtClean="0"/>
              <a:t>2024/12/28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50BB5A-4CB8-4B31-87D3-86351DE6715F}" type="slidenum">
              <a:rPr kumimoji="1" lang="ja-JP" altLang="en-US" smtClean="0"/>
              <a:t>‹#›</a:t>
            </a:fld>
            <a:endParaRPr kumimoji="1" lang="ja-JP" altLang="en-US"/>
          </a:p>
        </p:txBody>
      </p:sp>
    </p:spTree>
    <p:extLst>
      <p:ext uri="{BB962C8B-B14F-4D97-AF65-F5344CB8AC3E}">
        <p14:creationId xmlns:p14="http://schemas.microsoft.com/office/powerpoint/2010/main" val="204285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0FE4329-C290-4196-95FA-6E2D03FDBAB5}" type="datetimeFigureOut">
              <a:rPr kumimoji="1" lang="ja-JP" altLang="en-US" smtClean="0"/>
              <a:t>2024/12/28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450BB5A-4CB8-4B31-87D3-86351DE6715F}" type="slidenum">
              <a:rPr kumimoji="1" lang="ja-JP" altLang="en-US" smtClean="0"/>
              <a:t>‹#›</a:t>
            </a:fld>
            <a:endParaRPr kumimoji="1" lang="ja-JP" altLang="en-US"/>
          </a:p>
        </p:txBody>
      </p:sp>
    </p:spTree>
    <p:extLst>
      <p:ext uri="{BB962C8B-B14F-4D97-AF65-F5344CB8AC3E}">
        <p14:creationId xmlns:p14="http://schemas.microsoft.com/office/powerpoint/2010/main" val="1692276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0FE4329-C290-4196-95FA-6E2D03FDBAB5}" type="datetimeFigureOut">
              <a:rPr kumimoji="1" lang="ja-JP" altLang="en-US" smtClean="0"/>
              <a:t>2024/12/28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50BB5A-4CB8-4B31-87D3-86351DE6715F}" type="slidenum">
              <a:rPr kumimoji="1" lang="ja-JP" altLang="en-US" smtClean="0"/>
              <a:t>‹#›</a:t>
            </a:fld>
            <a:endParaRPr kumimoji="1" lang="ja-JP" altLang="en-US"/>
          </a:p>
        </p:txBody>
      </p:sp>
    </p:spTree>
    <p:extLst>
      <p:ext uri="{BB962C8B-B14F-4D97-AF65-F5344CB8AC3E}">
        <p14:creationId xmlns:p14="http://schemas.microsoft.com/office/powerpoint/2010/main" val="3103547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0FE4329-C290-4196-95FA-6E2D03FDBAB5}" type="datetimeFigureOut">
              <a:rPr kumimoji="1" lang="ja-JP" altLang="en-US" smtClean="0"/>
              <a:t>2024/12/28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450BB5A-4CB8-4B31-87D3-86351DE6715F}" type="slidenum">
              <a:rPr kumimoji="1" lang="ja-JP" altLang="en-US" smtClean="0"/>
              <a:t>‹#›</a:t>
            </a:fld>
            <a:endParaRPr kumimoji="1" lang="ja-JP" altLang="en-US"/>
          </a:p>
        </p:txBody>
      </p:sp>
    </p:spTree>
    <p:extLst>
      <p:ext uri="{BB962C8B-B14F-4D97-AF65-F5344CB8AC3E}">
        <p14:creationId xmlns:p14="http://schemas.microsoft.com/office/powerpoint/2010/main" val="1008775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0FE4329-C290-4196-95FA-6E2D03FDBAB5}" type="datetimeFigureOut">
              <a:rPr kumimoji="1" lang="ja-JP" altLang="en-US" smtClean="0"/>
              <a:t>2024/12/28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450BB5A-4CB8-4B31-87D3-86351DE6715F}" type="slidenum">
              <a:rPr kumimoji="1" lang="ja-JP" altLang="en-US" smtClean="0"/>
              <a:t>‹#›</a:t>
            </a:fld>
            <a:endParaRPr kumimoji="1" lang="ja-JP" altLang="en-US"/>
          </a:p>
        </p:txBody>
      </p:sp>
    </p:spTree>
    <p:extLst>
      <p:ext uri="{BB962C8B-B14F-4D97-AF65-F5344CB8AC3E}">
        <p14:creationId xmlns:p14="http://schemas.microsoft.com/office/powerpoint/2010/main" val="3610148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E4329-C290-4196-95FA-6E2D03FDBAB5}" type="datetimeFigureOut">
              <a:rPr kumimoji="1" lang="ja-JP" altLang="en-US" smtClean="0"/>
              <a:t>2024/12/28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450BB5A-4CB8-4B31-87D3-86351DE6715F}" type="slidenum">
              <a:rPr kumimoji="1" lang="ja-JP" altLang="en-US" smtClean="0"/>
              <a:t>‹#›</a:t>
            </a:fld>
            <a:endParaRPr kumimoji="1" lang="ja-JP" altLang="en-US"/>
          </a:p>
        </p:txBody>
      </p:sp>
    </p:spTree>
    <p:extLst>
      <p:ext uri="{BB962C8B-B14F-4D97-AF65-F5344CB8AC3E}">
        <p14:creationId xmlns:p14="http://schemas.microsoft.com/office/powerpoint/2010/main" val="1013323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FE4329-C290-4196-95FA-6E2D03FDBAB5}" type="datetimeFigureOut">
              <a:rPr kumimoji="1" lang="ja-JP" altLang="en-US" smtClean="0"/>
              <a:t>2024/12/28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50BB5A-4CB8-4B31-87D3-86351DE6715F}" type="slidenum">
              <a:rPr kumimoji="1" lang="ja-JP" altLang="en-US" smtClean="0"/>
              <a:t>‹#›</a:t>
            </a:fld>
            <a:endParaRPr kumimoji="1" lang="ja-JP" altLang="en-US"/>
          </a:p>
        </p:txBody>
      </p:sp>
    </p:spTree>
    <p:extLst>
      <p:ext uri="{BB962C8B-B14F-4D97-AF65-F5344CB8AC3E}">
        <p14:creationId xmlns:p14="http://schemas.microsoft.com/office/powerpoint/2010/main" val="1490928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FE4329-C290-4196-95FA-6E2D03FDBAB5}" type="datetimeFigureOut">
              <a:rPr kumimoji="1" lang="ja-JP" altLang="en-US" smtClean="0"/>
              <a:t>2024/12/28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450BB5A-4CB8-4B31-87D3-86351DE6715F}" type="slidenum">
              <a:rPr kumimoji="1" lang="ja-JP" altLang="en-US" smtClean="0"/>
              <a:t>‹#›</a:t>
            </a:fld>
            <a:endParaRPr kumimoji="1" lang="ja-JP" altLang="en-US"/>
          </a:p>
        </p:txBody>
      </p:sp>
    </p:spTree>
    <p:extLst>
      <p:ext uri="{BB962C8B-B14F-4D97-AF65-F5344CB8AC3E}">
        <p14:creationId xmlns:p14="http://schemas.microsoft.com/office/powerpoint/2010/main" val="3889045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0FE4329-C290-4196-95FA-6E2D03FDBAB5}" type="datetimeFigureOut">
              <a:rPr kumimoji="1" lang="ja-JP" altLang="en-US" smtClean="0"/>
              <a:t>2024/12/28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450BB5A-4CB8-4B31-87D3-86351DE6715F}" type="slidenum">
              <a:rPr kumimoji="1" lang="ja-JP" altLang="en-US" smtClean="0"/>
              <a:t>‹#›</a:t>
            </a:fld>
            <a:endParaRPr kumimoji="1" lang="ja-JP" altLang="en-US"/>
          </a:p>
        </p:txBody>
      </p:sp>
    </p:spTree>
    <p:extLst>
      <p:ext uri="{BB962C8B-B14F-4D97-AF65-F5344CB8AC3E}">
        <p14:creationId xmlns:p14="http://schemas.microsoft.com/office/powerpoint/2010/main" val="38982328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b="55679"/>
          <a:stretch/>
        </p:blipFill>
        <p:spPr>
          <a:xfrm>
            <a:off x="0" y="1"/>
            <a:ext cx="6858000" cy="4299283"/>
          </a:xfrm>
          <a:prstGeom prst="rect">
            <a:avLst/>
          </a:prstGeom>
        </p:spPr>
      </p:pic>
      <p:sp>
        <p:nvSpPr>
          <p:cNvPr id="21" name="テキスト ボックス 20"/>
          <p:cNvSpPr txBox="1"/>
          <p:nvPr/>
        </p:nvSpPr>
        <p:spPr>
          <a:xfrm>
            <a:off x="1" y="4970774"/>
            <a:ext cx="6857999" cy="400110"/>
          </a:xfrm>
          <a:prstGeom prst="rect">
            <a:avLst/>
          </a:prstGeom>
          <a:noFill/>
        </p:spPr>
        <p:txBody>
          <a:bodyPr wrap="square" rtlCol="0">
            <a:spAutoFit/>
          </a:bodyPr>
          <a:lstStyle/>
          <a:p>
            <a:pPr algn="ctr"/>
            <a:r>
              <a:rPr lang="zh-TW" altLang="en-US" sz="2000" dirty="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 　守山市子ども読書活動推進計画第４次計画（案）　 」</a:t>
            </a:r>
          </a:p>
        </p:txBody>
      </p:sp>
      <p:sp>
        <p:nvSpPr>
          <p:cNvPr id="24" name="正方形/長方形 23"/>
          <p:cNvSpPr/>
          <p:nvPr/>
        </p:nvSpPr>
        <p:spPr>
          <a:xfrm>
            <a:off x="-3" y="4279944"/>
            <a:ext cx="689813" cy="6271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kern="2700" dirty="0">
                <a:latin typeface="HG丸ｺﾞｼｯｸM-PRO" panose="020F0600000000000000" pitchFamily="50" charset="-128"/>
                <a:ea typeface="HG丸ｺﾞｼｯｸM-PRO" panose="020F0600000000000000" pitchFamily="50" charset="-128"/>
              </a:rPr>
              <a:t>募 集期 間</a:t>
            </a:r>
          </a:p>
        </p:txBody>
      </p:sp>
      <p:sp>
        <p:nvSpPr>
          <p:cNvPr id="25" name="テキスト ボックス 24"/>
          <p:cNvSpPr txBox="1"/>
          <p:nvPr/>
        </p:nvSpPr>
        <p:spPr>
          <a:xfrm>
            <a:off x="724367" y="4445455"/>
            <a:ext cx="5409258" cy="461665"/>
          </a:xfrm>
          <a:prstGeom prst="rect">
            <a:avLst/>
          </a:prstGeom>
          <a:noFill/>
          <a:ln>
            <a:noFill/>
          </a:ln>
        </p:spPr>
        <p:txBody>
          <a:bodyPr wrap="square" rtlCol="0" anchor="ctr">
            <a:spAutoFit/>
          </a:bodyPr>
          <a:lstStyle/>
          <a:p>
            <a:r>
              <a:rPr lang="ja-JP" altLang="en-US" sz="2400" u="sng" dirty="0">
                <a:solidFill>
                  <a:srgbClr val="00B050"/>
                </a:solidFill>
                <a:latin typeface="BIZ UDPゴシック" panose="020B0400000000000000" pitchFamily="50" charset="-128"/>
                <a:ea typeface="BIZ UDPゴシック" panose="020B0400000000000000" pitchFamily="50" charset="-128"/>
              </a:rPr>
              <a:t>令和７年１月</a:t>
            </a:r>
            <a:r>
              <a:rPr lang="en-US" altLang="ja-JP" sz="2400" u="sng" dirty="0">
                <a:solidFill>
                  <a:srgbClr val="00B050"/>
                </a:solidFill>
                <a:latin typeface="BIZ UDPゴシック" panose="020B0400000000000000" pitchFamily="50" charset="-128"/>
                <a:ea typeface="BIZ UDPゴシック" panose="020B0400000000000000" pitchFamily="50" charset="-128"/>
              </a:rPr>
              <a:t>10</a:t>
            </a:r>
            <a:r>
              <a:rPr lang="ja-JP" altLang="en-US" sz="2400" u="sng" dirty="0">
                <a:solidFill>
                  <a:srgbClr val="00B050"/>
                </a:solidFill>
                <a:latin typeface="BIZ UDPゴシック" panose="020B0400000000000000" pitchFamily="50" charset="-128"/>
                <a:ea typeface="BIZ UDPゴシック" panose="020B0400000000000000" pitchFamily="50" charset="-128"/>
              </a:rPr>
              <a:t>日～令和７年１月</a:t>
            </a:r>
            <a:r>
              <a:rPr lang="en-US" altLang="ja-JP" sz="2400" u="sng" dirty="0">
                <a:solidFill>
                  <a:srgbClr val="00B050"/>
                </a:solidFill>
                <a:latin typeface="BIZ UDPゴシック" panose="020B0400000000000000" pitchFamily="50" charset="-128"/>
                <a:ea typeface="BIZ UDPゴシック" panose="020B0400000000000000" pitchFamily="50" charset="-128"/>
              </a:rPr>
              <a:t>31</a:t>
            </a:r>
            <a:r>
              <a:rPr lang="ja-JP" altLang="en-US" sz="2400" u="sng" dirty="0">
                <a:solidFill>
                  <a:srgbClr val="00B050"/>
                </a:solidFill>
                <a:latin typeface="BIZ UDPゴシック" panose="020B0400000000000000" pitchFamily="50" charset="-128"/>
                <a:ea typeface="BIZ UDPゴシック" panose="020B0400000000000000" pitchFamily="50" charset="-128"/>
              </a:rPr>
              <a:t>日</a:t>
            </a:r>
            <a:endParaRPr lang="en-US" altLang="ja-JP" sz="2400" u="sng" dirty="0">
              <a:solidFill>
                <a:srgbClr val="00B050"/>
              </a:solidFill>
              <a:latin typeface="BIZ UDPゴシック" panose="020B0400000000000000" pitchFamily="50" charset="-128"/>
              <a:ea typeface="BIZ UDPゴシック" panose="020B0400000000000000" pitchFamily="50" charset="-128"/>
            </a:endParaRPr>
          </a:p>
        </p:txBody>
      </p:sp>
      <p:sp>
        <p:nvSpPr>
          <p:cNvPr id="44" name="正方形/長方形 43"/>
          <p:cNvSpPr/>
          <p:nvPr/>
        </p:nvSpPr>
        <p:spPr>
          <a:xfrm>
            <a:off x="7829548" y="1314450"/>
            <a:ext cx="3390902" cy="4371918"/>
          </a:xfrm>
          <a:prstGeom prst="rect">
            <a:avLst/>
          </a:prstGeom>
          <a:solidFill>
            <a:schemeClr val="accent5">
              <a:lumMod val="40000"/>
              <a:lumOff val="60000"/>
            </a:schemeClr>
          </a:solid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角丸四角形 44"/>
          <p:cNvSpPr/>
          <p:nvPr/>
        </p:nvSpPr>
        <p:spPr>
          <a:xfrm>
            <a:off x="4085837" y="3617502"/>
            <a:ext cx="2649010" cy="568567"/>
          </a:xfrm>
          <a:prstGeom prst="roundRect">
            <a:avLst/>
          </a:prstGeom>
          <a:solidFill>
            <a:schemeClr val="accent4">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300" b="1" u="sng" dirty="0">
                <a:latin typeface="BIZ UDPゴシック" panose="020B0400000000000000" pitchFamily="50" charset="-128"/>
                <a:ea typeface="BIZ UDPゴシック" panose="020B0400000000000000" pitchFamily="50" charset="-128"/>
              </a:rPr>
              <a:t>関連分野  </a:t>
            </a:r>
            <a:r>
              <a:rPr lang="en-US" altLang="ja-JP" sz="1300" b="1" u="sng" dirty="0">
                <a:latin typeface="BIZ UDPゴシック" panose="020B0400000000000000" pitchFamily="50" charset="-128"/>
                <a:ea typeface="BIZ UDPゴシック" panose="020B0400000000000000" pitchFamily="50" charset="-128"/>
              </a:rPr>
              <a:t>【</a:t>
            </a:r>
            <a:r>
              <a:rPr lang="ja-JP" altLang="en-US" sz="1300" b="1" u="sng" dirty="0">
                <a:latin typeface="BIZ UDPゴシック" panose="020B0400000000000000" pitchFamily="50" charset="-128"/>
                <a:ea typeface="BIZ UDPゴシック" panose="020B0400000000000000" pitchFamily="50" charset="-128"/>
              </a:rPr>
              <a:t>教育</a:t>
            </a:r>
            <a:r>
              <a:rPr lang="en-US" altLang="ja-JP" sz="1300" b="1" u="sng" dirty="0">
                <a:latin typeface="BIZ UDPゴシック" panose="020B0400000000000000" pitchFamily="50" charset="-128"/>
                <a:ea typeface="BIZ UDPゴシック" panose="020B0400000000000000" pitchFamily="50" charset="-128"/>
              </a:rPr>
              <a:t>】</a:t>
            </a:r>
            <a:endParaRPr lang="en-US" altLang="ja-JP" sz="1150" b="1" dirty="0">
              <a:latin typeface="BIZ UDPゴシック" panose="020B0400000000000000" pitchFamily="50" charset="-128"/>
              <a:ea typeface="BIZ UDPゴシック" panose="020B0400000000000000" pitchFamily="50" charset="-128"/>
            </a:endParaRPr>
          </a:p>
          <a:p>
            <a:pPr algn="ctr"/>
            <a:r>
              <a:rPr lang="ja-JP" altLang="en-US" sz="1100" b="1" dirty="0">
                <a:latin typeface="BIZ UDPゴシック" panose="020B0400000000000000" pitchFamily="50" charset="-128"/>
                <a:ea typeface="BIZ UDPゴシック" panose="020B0400000000000000" pitchFamily="50" charset="-128"/>
              </a:rPr>
              <a:t>文化財・スポーツ・芸術・生涯学習 など</a:t>
            </a:r>
            <a:endParaRPr lang="en-US" altLang="ja-JP" sz="1100" b="1" dirty="0">
              <a:latin typeface="BIZ UDPゴシック" panose="020B0400000000000000" pitchFamily="50" charset="-128"/>
              <a:ea typeface="BIZ UDPゴシック" panose="020B0400000000000000" pitchFamily="50" charset="-128"/>
            </a:endParaRPr>
          </a:p>
        </p:txBody>
      </p:sp>
      <p:sp>
        <p:nvSpPr>
          <p:cNvPr id="46" name="角丸四角形 45"/>
          <p:cNvSpPr/>
          <p:nvPr/>
        </p:nvSpPr>
        <p:spPr>
          <a:xfrm>
            <a:off x="8361890" y="2424816"/>
            <a:ext cx="2649010" cy="568567"/>
          </a:xfrm>
          <a:prstGeom prst="roundRect">
            <a:avLst/>
          </a:prstGeom>
          <a:solidFill>
            <a:schemeClr val="accent4">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300" b="1" u="sng" dirty="0">
                <a:latin typeface="BIZ UDPゴシック" panose="020B0400000000000000" pitchFamily="50" charset="-128"/>
                <a:ea typeface="BIZ UDPゴシック" panose="020B0400000000000000" pitchFamily="50" charset="-128"/>
              </a:rPr>
              <a:t>関連分野  </a:t>
            </a:r>
            <a:r>
              <a:rPr lang="en-US" altLang="ja-JP" sz="1300" b="1" u="sng" dirty="0">
                <a:latin typeface="BIZ UDPゴシック" panose="020B0400000000000000" pitchFamily="50" charset="-128"/>
                <a:ea typeface="BIZ UDPゴシック" panose="020B0400000000000000" pitchFamily="50" charset="-128"/>
              </a:rPr>
              <a:t>【</a:t>
            </a:r>
            <a:r>
              <a:rPr lang="ja-JP" altLang="en-US" sz="1300" b="1" u="sng" dirty="0">
                <a:latin typeface="BIZ UDPゴシック" panose="020B0400000000000000" pitchFamily="50" charset="-128"/>
                <a:ea typeface="BIZ UDPゴシック" panose="020B0400000000000000" pitchFamily="50" charset="-128"/>
              </a:rPr>
              <a:t>市民福祉</a:t>
            </a:r>
            <a:r>
              <a:rPr lang="en-US" altLang="ja-JP" sz="1300" b="1" u="sng" dirty="0">
                <a:latin typeface="BIZ UDPゴシック" panose="020B0400000000000000" pitchFamily="50" charset="-128"/>
                <a:ea typeface="BIZ UDPゴシック" panose="020B0400000000000000" pitchFamily="50" charset="-128"/>
              </a:rPr>
              <a:t>】</a:t>
            </a:r>
            <a:endParaRPr lang="en-US" altLang="ja-JP" sz="1150" b="1" dirty="0">
              <a:latin typeface="BIZ UDPゴシック" panose="020B0400000000000000" pitchFamily="50" charset="-128"/>
              <a:ea typeface="BIZ UDPゴシック" panose="020B0400000000000000" pitchFamily="50" charset="-128"/>
            </a:endParaRPr>
          </a:p>
          <a:p>
            <a:pPr algn="ctr"/>
            <a:r>
              <a:rPr lang="ja-JP" altLang="en-US" sz="1100" b="1" dirty="0">
                <a:latin typeface="BIZ UDPゴシック" panose="020B0400000000000000" pitchFamily="50" charset="-128"/>
                <a:ea typeface="BIZ UDPゴシック" panose="020B0400000000000000" pitchFamily="50" charset="-128"/>
              </a:rPr>
              <a:t>人権・交通・消費生活・保険</a:t>
            </a:r>
            <a:r>
              <a:rPr lang="en-US" altLang="ja-JP" sz="1100" b="1" dirty="0">
                <a:latin typeface="BIZ UDPゴシック" panose="020B0400000000000000" pitchFamily="50" charset="-128"/>
                <a:ea typeface="BIZ UDPゴシック" panose="020B0400000000000000" pitchFamily="50" charset="-128"/>
              </a:rPr>
              <a:t>/</a:t>
            </a:r>
            <a:r>
              <a:rPr lang="ja-JP" altLang="en-US" sz="1100" b="1" dirty="0">
                <a:latin typeface="BIZ UDPゴシック" panose="020B0400000000000000" pitchFamily="50" charset="-128"/>
                <a:ea typeface="BIZ UDPゴシック" panose="020B0400000000000000" pitchFamily="50" charset="-128"/>
              </a:rPr>
              <a:t>年金 など</a:t>
            </a:r>
            <a:endParaRPr lang="en-US" altLang="ja-JP" sz="1100" b="1" dirty="0">
              <a:latin typeface="BIZ UDPゴシック" panose="020B0400000000000000" pitchFamily="50" charset="-128"/>
              <a:ea typeface="BIZ UDPゴシック" panose="020B0400000000000000" pitchFamily="50" charset="-128"/>
            </a:endParaRPr>
          </a:p>
        </p:txBody>
      </p:sp>
      <p:sp>
        <p:nvSpPr>
          <p:cNvPr id="47" name="角丸四角形 46"/>
          <p:cNvSpPr/>
          <p:nvPr/>
        </p:nvSpPr>
        <p:spPr>
          <a:xfrm>
            <a:off x="8361890" y="3217981"/>
            <a:ext cx="2649010" cy="568567"/>
          </a:xfrm>
          <a:prstGeom prst="roundRect">
            <a:avLst/>
          </a:prstGeom>
          <a:solidFill>
            <a:schemeClr val="accent4">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300" b="1" u="sng" dirty="0">
                <a:latin typeface="BIZ UDPゴシック" panose="020B0400000000000000" pitchFamily="50" charset="-128"/>
                <a:ea typeface="BIZ UDPゴシック" panose="020B0400000000000000" pitchFamily="50" charset="-128"/>
              </a:rPr>
              <a:t>関連分野  </a:t>
            </a:r>
            <a:r>
              <a:rPr lang="en-US" altLang="ja-JP" sz="1300" b="1" u="sng" dirty="0">
                <a:latin typeface="BIZ UDPゴシック" panose="020B0400000000000000" pitchFamily="50" charset="-128"/>
                <a:ea typeface="BIZ UDPゴシック" panose="020B0400000000000000" pitchFamily="50" charset="-128"/>
              </a:rPr>
              <a:t>【</a:t>
            </a:r>
            <a:r>
              <a:rPr lang="ja-JP" altLang="en-US" sz="1300" b="1" u="sng" dirty="0">
                <a:latin typeface="BIZ UDPゴシック" panose="020B0400000000000000" pitchFamily="50" charset="-128"/>
                <a:ea typeface="BIZ UDPゴシック" panose="020B0400000000000000" pitchFamily="50" charset="-128"/>
              </a:rPr>
              <a:t>都市整備</a:t>
            </a:r>
            <a:r>
              <a:rPr lang="en-US" altLang="ja-JP" sz="1300" b="1" u="sng" dirty="0">
                <a:latin typeface="BIZ UDPゴシック" panose="020B0400000000000000" pitchFamily="50" charset="-128"/>
                <a:ea typeface="BIZ UDPゴシック" panose="020B0400000000000000" pitchFamily="50" charset="-128"/>
              </a:rPr>
              <a:t>】</a:t>
            </a:r>
            <a:endParaRPr lang="en-US" altLang="ja-JP" sz="1150" b="1" dirty="0">
              <a:latin typeface="BIZ UDPゴシック" panose="020B0400000000000000" pitchFamily="50" charset="-128"/>
              <a:ea typeface="BIZ UDPゴシック" panose="020B0400000000000000" pitchFamily="50" charset="-128"/>
            </a:endParaRPr>
          </a:p>
          <a:p>
            <a:pPr algn="ctr"/>
            <a:r>
              <a:rPr lang="ja-JP" altLang="en-US" sz="1100" b="1" dirty="0">
                <a:latin typeface="BIZ UDPゴシック" panose="020B0400000000000000" pitchFamily="50" charset="-128"/>
                <a:ea typeface="BIZ UDPゴシック" panose="020B0400000000000000" pitchFamily="50" charset="-128"/>
              </a:rPr>
              <a:t>都市計画・住宅・道路河川・建築 など</a:t>
            </a:r>
            <a:endParaRPr lang="en-US" altLang="ja-JP" sz="1100" b="1" dirty="0">
              <a:latin typeface="BIZ UDPゴシック" panose="020B0400000000000000" pitchFamily="50" charset="-128"/>
              <a:ea typeface="BIZ UDPゴシック" panose="020B0400000000000000" pitchFamily="50" charset="-128"/>
            </a:endParaRPr>
          </a:p>
        </p:txBody>
      </p:sp>
      <p:sp>
        <p:nvSpPr>
          <p:cNvPr id="48" name="角丸四角形 47"/>
          <p:cNvSpPr/>
          <p:nvPr/>
        </p:nvSpPr>
        <p:spPr>
          <a:xfrm>
            <a:off x="8361890" y="4011146"/>
            <a:ext cx="2649010" cy="568567"/>
          </a:xfrm>
          <a:prstGeom prst="roundRect">
            <a:avLst/>
          </a:prstGeom>
          <a:solidFill>
            <a:schemeClr val="accent4">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300" b="1" u="sng" dirty="0">
                <a:latin typeface="BIZ UDPゴシック" panose="020B0400000000000000" pitchFamily="50" charset="-128"/>
                <a:ea typeface="BIZ UDPゴシック" panose="020B0400000000000000" pitchFamily="50" charset="-128"/>
              </a:rPr>
              <a:t>関連分野  </a:t>
            </a:r>
            <a:r>
              <a:rPr lang="en-US" altLang="ja-JP" sz="1300" b="1" u="sng" dirty="0">
                <a:latin typeface="BIZ UDPゴシック" panose="020B0400000000000000" pitchFamily="50" charset="-128"/>
                <a:ea typeface="BIZ UDPゴシック" panose="020B0400000000000000" pitchFamily="50" charset="-128"/>
              </a:rPr>
              <a:t>【</a:t>
            </a:r>
            <a:r>
              <a:rPr lang="ja-JP" altLang="en-US" sz="1300" b="1" u="sng" dirty="0">
                <a:latin typeface="BIZ UDPゴシック" panose="020B0400000000000000" pitchFamily="50" charset="-128"/>
                <a:ea typeface="BIZ UDPゴシック" panose="020B0400000000000000" pitchFamily="50" charset="-128"/>
              </a:rPr>
              <a:t>環境経済</a:t>
            </a:r>
            <a:r>
              <a:rPr lang="en-US" altLang="ja-JP" sz="1300" b="1" u="sng" dirty="0">
                <a:latin typeface="BIZ UDPゴシック" panose="020B0400000000000000" pitchFamily="50" charset="-128"/>
                <a:ea typeface="BIZ UDPゴシック" panose="020B0400000000000000" pitchFamily="50" charset="-128"/>
              </a:rPr>
              <a:t>】</a:t>
            </a:r>
            <a:endParaRPr lang="en-US" altLang="ja-JP" sz="1150" b="1" dirty="0">
              <a:latin typeface="BIZ UDPゴシック" panose="020B0400000000000000" pitchFamily="50" charset="-128"/>
              <a:ea typeface="BIZ UDPゴシック" panose="020B0400000000000000" pitchFamily="50" charset="-128"/>
            </a:endParaRPr>
          </a:p>
          <a:p>
            <a:pPr algn="ctr"/>
            <a:r>
              <a:rPr lang="ja-JP" altLang="en-US" sz="1100" b="1" dirty="0">
                <a:latin typeface="BIZ UDPゴシック" panose="020B0400000000000000" pitchFamily="50" charset="-128"/>
                <a:ea typeface="BIZ UDPゴシック" panose="020B0400000000000000" pitchFamily="50" charset="-128"/>
              </a:rPr>
              <a:t>環境・農水産・商工観光・上下水 など</a:t>
            </a:r>
            <a:endParaRPr lang="en-US" altLang="ja-JP" sz="1100" b="1" dirty="0">
              <a:latin typeface="BIZ UDPゴシック" panose="020B0400000000000000" pitchFamily="50" charset="-128"/>
              <a:ea typeface="BIZ UDPゴシック" panose="020B0400000000000000" pitchFamily="50" charset="-128"/>
            </a:endParaRPr>
          </a:p>
        </p:txBody>
      </p:sp>
      <p:sp>
        <p:nvSpPr>
          <p:cNvPr id="49" name="角丸四角形 48"/>
          <p:cNvSpPr/>
          <p:nvPr/>
        </p:nvSpPr>
        <p:spPr>
          <a:xfrm>
            <a:off x="8361890" y="4804311"/>
            <a:ext cx="2649010" cy="568567"/>
          </a:xfrm>
          <a:prstGeom prst="roundRect">
            <a:avLst/>
          </a:prstGeom>
          <a:solidFill>
            <a:schemeClr val="accent4">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300" b="1" u="sng" dirty="0">
                <a:latin typeface="BIZ UDPゴシック" panose="020B0400000000000000" pitchFamily="50" charset="-128"/>
                <a:ea typeface="BIZ UDPゴシック" panose="020B0400000000000000" pitchFamily="50" charset="-128"/>
              </a:rPr>
              <a:t>関連分野  </a:t>
            </a:r>
            <a:r>
              <a:rPr lang="en-US" altLang="ja-JP" sz="1300" b="1" u="sng" dirty="0">
                <a:latin typeface="BIZ UDPゴシック" panose="020B0400000000000000" pitchFamily="50" charset="-128"/>
                <a:ea typeface="BIZ UDPゴシック" panose="020B0400000000000000" pitchFamily="50" charset="-128"/>
              </a:rPr>
              <a:t>【</a:t>
            </a:r>
            <a:r>
              <a:rPr lang="ja-JP" altLang="en-US" sz="1300" b="1" u="sng" dirty="0">
                <a:latin typeface="BIZ UDPゴシック" panose="020B0400000000000000" pitchFamily="50" charset="-128"/>
                <a:ea typeface="BIZ UDPゴシック" panose="020B0400000000000000" pitchFamily="50" charset="-128"/>
              </a:rPr>
              <a:t>行政運営</a:t>
            </a:r>
            <a:r>
              <a:rPr lang="en-US" altLang="ja-JP" sz="1300" b="1" u="sng" dirty="0">
                <a:latin typeface="BIZ UDPゴシック" panose="020B0400000000000000" pitchFamily="50" charset="-128"/>
                <a:ea typeface="BIZ UDPゴシック" panose="020B0400000000000000" pitchFamily="50" charset="-128"/>
              </a:rPr>
              <a:t>】</a:t>
            </a:r>
            <a:endParaRPr lang="en-US" altLang="ja-JP" sz="1150" b="1" dirty="0">
              <a:latin typeface="BIZ UDPゴシック" panose="020B0400000000000000" pitchFamily="50" charset="-128"/>
              <a:ea typeface="BIZ UDPゴシック" panose="020B0400000000000000" pitchFamily="50" charset="-128"/>
            </a:endParaRPr>
          </a:p>
          <a:p>
            <a:pPr algn="ctr"/>
            <a:r>
              <a:rPr lang="ja-JP" altLang="en-US" sz="1100" b="1" dirty="0">
                <a:latin typeface="BIZ UDPゴシック" panose="020B0400000000000000" pitchFamily="50" charset="-128"/>
                <a:ea typeface="BIZ UDPゴシック" panose="020B0400000000000000" pitchFamily="50" charset="-128"/>
              </a:rPr>
              <a:t>市民参画・財政・広報広聴・情報 など</a:t>
            </a:r>
            <a:endParaRPr lang="en-US" altLang="ja-JP" sz="1100" b="1" dirty="0">
              <a:latin typeface="BIZ UDPゴシック" panose="020B0400000000000000" pitchFamily="50" charset="-128"/>
              <a:ea typeface="BIZ UDPゴシック" panose="020B0400000000000000" pitchFamily="50" charset="-128"/>
            </a:endParaRPr>
          </a:p>
        </p:txBody>
      </p:sp>
      <p:sp>
        <p:nvSpPr>
          <p:cNvPr id="50" name="テキスト ボックス 49"/>
          <p:cNvSpPr txBox="1"/>
          <p:nvPr/>
        </p:nvSpPr>
        <p:spPr>
          <a:xfrm>
            <a:off x="7829548" y="1731268"/>
            <a:ext cx="532340" cy="369332"/>
          </a:xfrm>
          <a:prstGeom prst="rect">
            <a:avLst/>
          </a:prstGeom>
          <a:noFill/>
        </p:spPr>
        <p:txBody>
          <a:bodyPr wrap="square" rtlCol="0" anchor="ctr">
            <a:spAutoFit/>
          </a:bodyPr>
          <a:lstStyle/>
          <a:p>
            <a:pPr algn="ctr"/>
            <a:r>
              <a:rPr lang="ja-JP" altLang="en-US" b="1" dirty="0">
                <a:latin typeface="BIZ UDPゴシック" panose="020B0400000000000000" pitchFamily="50" charset="-128"/>
                <a:ea typeface="BIZ UDPゴシック" panose="020B0400000000000000" pitchFamily="50" charset="-128"/>
              </a:rPr>
              <a:t>Ａ</a:t>
            </a:r>
            <a:endParaRPr kumimoji="1" lang="ja-JP" altLang="en-US" b="1" dirty="0">
              <a:latin typeface="BIZ UDPゴシック" panose="020B0400000000000000" pitchFamily="50" charset="-128"/>
              <a:ea typeface="BIZ UDPゴシック" panose="020B0400000000000000" pitchFamily="50" charset="-128"/>
            </a:endParaRPr>
          </a:p>
        </p:txBody>
      </p:sp>
      <p:sp>
        <p:nvSpPr>
          <p:cNvPr id="51" name="テキスト ボックス 50"/>
          <p:cNvSpPr txBox="1"/>
          <p:nvPr/>
        </p:nvSpPr>
        <p:spPr>
          <a:xfrm>
            <a:off x="7829548" y="2551683"/>
            <a:ext cx="532340" cy="369332"/>
          </a:xfrm>
          <a:prstGeom prst="rect">
            <a:avLst/>
          </a:prstGeom>
          <a:noFill/>
        </p:spPr>
        <p:txBody>
          <a:bodyPr wrap="square" rtlCol="0" anchor="ctr">
            <a:spAutoFit/>
          </a:bodyPr>
          <a:lstStyle/>
          <a:p>
            <a:pPr algn="ctr"/>
            <a:r>
              <a:rPr lang="ja-JP" altLang="en-US" b="1" dirty="0">
                <a:latin typeface="BIZ UDPゴシック" panose="020B0400000000000000" pitchFamily="50" charset="-128"/>
                <a:ea typeface="BIZ UDPゴシック" panose="020B0400000000000000" pitchFamily="50" charset="-128"/>
              </a:rPr>
              <a:t>Ｂ</a:t>
            </a:r>
            <a:endParaRPr kumimoji="1" lang="ja-JP" altLang="en-US" b="1" dirty="0">
              <a:latin typeface="BIZ UDPゴシック" panose="020B0400000000000000" pitchFamily="50" charset="-128"/>
              <a:ea typeface="BIZ UDPゴシック" panose="020B0400000000000000" pitchFamily="50" charset="-128"/>
            </a:endParaRPr>
          </a:p>
        </p:txBody>
      </p:sp>
      <p:sp>
        <p:nvSpPr>
          <p:cNvPr id="52" name="テキスト ボックス 51"/>
          <p:cNvSpPr txBox="1"/>
          <p:nvPr/>
        </p:nvSpPr>
        <p:spPr>
          <a:xfrm>
            <a:off x="7829548" y="3335585"/>
            <a:ext cx="532340" cy="369332"/>
          </a:xfrm>
          <a:prstGeom prst="rect">
            <a:avLst/>
          </a:prstGeom>
          <a:noFill/>
        </p:spPr>
        <p:txBody>
          <a:bodyPr wrap="square" rtlCol="0" anchor="ctr">
            <a:spAutoFit/>
          </a:bodyPr>
          <a:lstStyle/>
          <a:p>
            <a:pPr algn="ctr"/>
            <a:r>
              <a:rPr lang="ja-JP" altLang="en-US" b="1" dirty="0">
                <a:latin typeface="BIZ UDPゴシック" panose="020B0400000000000000" pitchFamily="50" charset="-128"/>
                <a:ea typeface="BIZ UDPゴシック" panose="020B0400000000000000" pitchFamily="50" charset="-128"/>
              </a:rPr>
              <a:t>Ｃ</a:t>
            </a:r>
            <a:endParaRPr kumimoji="1" lang="ja-JP" altLang="en-US" b="1" dirty="0">
              <a:latin typeface="BIZ UDPゴシック" panose="020B0400000000000000" pitchFamily="50" charset="-128"/>
              <a:ea typeface="BIZ UDPゴシック" panose="020B0400000000000000" pitchFamily="50" charset="-128"/>
            </a:endParaRPr>
          </a:p>
        </p:txBody>
      </p:sp>
      <p:sp>
        <p:nvSpPr>
          <p:cNvPr id="53" name="テキスト ボックス 52"/>
          <p:cNvSpPr txBox="1"/>
          <p:nvPr/>
        </p:nvSpPr>
        <p:spPr>
          <a:xfrm>
            <a:off x="7829548" y="4110763"/>
            <a:ext cx="532340" cy="369332"/>
          </a:xfrm>
          <a:prstGeom prst="rect">
            <a:avLst/>
          </a:prstGeom>
          <a:noFill/>
        </p:spPr>
        <p:txBody>
          <a:bodyPr wrap="square" rtlCol="0" anchor="ctr">
            <a:spAutoFit/>
          </a:bodyPr>
          <a:lstStyle/>
          <a:p>
            <a:pPr algn="ctr"/>
            <a:r>
              <a:rPr lang="ja-JP" altLang="en-US" b="1" dirty="0">
                <a:latin typeface="BIZ UDPゴシック" panose="020B0400000000000000" pitchFamily="50" charset="-128"/>
                <a:ea typeface="BIZ UDPゴシック" panose="020B0400000000000000" pitchFamily="50" charset="-128"/>
              </a:rPr>
              <a:t>Ｄ</a:t>
            </a:r>
            <a:endParaRPr kumimoji="1" lang="ja-JP" altLang="en-US" b="1" dirty="0">
              <a:latin typeface="BIZ UDPゴシック" panose="020B0400000000000000" pitchFamily="50" charset="-128"/>
              <a:ea typeface="BIZ UDPゴシック" panose="020B0400000000000000" pitchFamily="50" charset="-128"/>
            </a:endParaRPr>
          </a:p>
        </p:txBody>
      </p:sp>
      <p:sp>
        <p:nvSpPr>
          <p:cNvPr id="54" name="テキスト ボックス 53"/>
          <p:cNvSpPr txBox="1"/>
          <p:nvPr/>
        </p:nvSpPr>
        <p:spPr>
          <a:xfrm>
            <a:off x="7829548" y="4931178"/>
            <a:ext cx="532340" cy="369332"/>
          </a:xfrm>
          <a:prstGeom prst="rect">
            <a:avLst/>
          </a:prstGeom>
          <a:noFill/>
        </p:spPr>
        <p:txBody>
          <a:bodyPr wrap="square" rtlCol="0" anchor="ctr">
            <a:spAutoFit/>
          </a:bodyPr>
          <a:lstStyle/>
          <a:p>
            <a:pPr algn="ctr"/>
            <a:r>
              <a:rPr lang="ja-JP" altLang="en-US" b="1" dirty="0">
                <a:latin typeface="BIZ UDPゴシック" panose="020B0400000000000000" pitchFamily="50" charset="-128"/>
                <a:ea typeface="BIZ UDPゴシック" panose="020B0400000000000000" pitchFamily="50" charset="-128"/>
              </a:rPr>
              <a:t>Ｅ</a:t>
            </a:r>
            <a:endParaRPr kumimoji="1" lang="ja-JP" altLang="en-US" b="1" dirty="0">
              <a:latin typeface="BIZ UDPゴシック" panose="020B0400000000000000" pitchFamily="50" charset="-128"/>
              <a:ea typeface="BIZ UDPゴシック" panose="020B0400000000000000" pitchFamily="50" charset="-128"/>
            </a:endParaRPr>
          </a:p>
        </p:txBody>
      </p:sp>
      <p:cxnSp>
        <p:nvCxnSpPr>
          <p:cNvPr id="55" name="カギ線コネクタ 54"/>
          <p:cNvCxnSpPr/>
          <p:nvPr/>
        </p:nvCxnSpPr>
        <p:spPr>
          <a:xfrm flipH="1">
            <a:off x="7000344" y="3423803"/>
            <a:ext cx="619654" cy="562227"/>
          </a:xfrm>
          <a:prstGeom prst="bentConnector3">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56" name="テキスト ボックス 55"/>
          <p:cNvSpPr txBox="1"/>
          <p:nvPr/>
        </p:nvSpPr>
        <p:spPr>
          <a:xfrm>
            <a:off x="7638518" y="832818"/>
            <a:ext cx="2685351" cy="369332"/>
          </a:xfrm>
          <a:prstGeom prst="rect">
            <a:avLst/>
          </a:prstGeom>
          <a:noFill/>
        </p:spPr>
        <p:txBody>
          <a:bodyPr wrap="none" rtlCol="0">
            <a:spAutoFit/>
          </a:bodyPr>
          <a:lstStyle/>
          <a:p>
            <a:r>
              <a:rPr lang="ja-JP" altLang="en-US" b="1" dirty="0">
                <a:solidFill>
                  <a:srgbClr val="FF0000"/>
                </a:solidFill>
                <a:latin typeface="BIZ UDPゴシック" panose="020B0400000000000000" pitchFamily="50" charset="-128"/>
                <a:ea typeface="BIZ UDPゴシック" panose="020B0400000000000000" pitchFamily="50" charset="-128"/>
              </a:rPr>
              <a:t>② </a:t>
            </a:r>
            <a:r>
              <a:rPr kumimoji="1" lang="ja-JP" altLang="en-US" b="1" dirty="0">
                <a:solidFill>
                  <a:srgbClr val="FF0000"/>
                </a:solidFill>
                <a:latin typeface="BIZ UDPゴシック" panose="020B0400000000000000" pitchFamily="50" charset="-128"/>
                <a:ea typeface="BIZ UDPゴシック" panose="020B0400000000000000" pitchFamily="50" charset="-128"/>
              </a:rPr>
              <a:t>関連分野を選択・貼付</a:t>
            </a:r>
          </a:p>
        </p:txBody>
      </p:sp>
      <p:sp>
        <p:nvSpPr>
          <p:cNvPr id="60" name="テキスト ボックス 59"/>
          <p:cNvSpPr txBox="1"/>
          <p:nvPr/>
        </p:nvSpPr>
        <p:spPr>
          <a:xfrm>
            <a:off x="7638517" y="-23779"/>
            <a:ext cx="3967753" cy="646331"/>
          </a:xfrm>
          <a:prstGeom prst="rect">
            <a:avLst/>
          </a:prstGeom>
          <a:noFill/>
        </p:spPr>
        <p:txBody>
          <a:bodyPr wrap="none" rtlCol="0">
            <a:spAutoFit/>
          </a:bodyPr>
          <a:lstStyle/>
          <a:p>
            <a:r>
              <a:rPr kumimoji="1" lang="ja-JP" altLang="en-US" b="1" dirty="0">
                <a:solidFill>
                  <a:srgbClr val="FF0000"/>
                </a:solidFill>
                <a:latin typeface="BIZ UDPゴシック" panose="020B0400000000000000" pitchFamily="50" charset="-128"/>
                <a:ea typeface="BIZ UDPゴシック" panose="020B0400000000000000" pitchFamily="50" charset="-128"/>
              </a:rPr>
              <a:t>① デザインを選ぶ</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lang="ja-JP" altLang="en-US" b="1" dirty="0">
                <a:solidFill>
                  <a:srgbClr val="FF0000"/>
                </a:solidFill>
                <a:latin typeface="BIZ UDPゴシック" panose="020B0400000000000000" pitchFamily="50" charset="-128"/>
                <a:ea typeface="BIZ UDPゴシック" panose="020B0400000000000000" pitchFamily="50" charset="-128"/>
              </a:rPr>
              <a:t>　（いずれか一つを作成してください）</a:t>
            </a: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p:txBody>
      </p:sp>
      <p:sp>
        <p:nvSpPr>
          <p:cNvPr id="61" name="角丸四角形 60"/>
          <p:cNvSpPr/>
          <p:nvPr/>
        </p:nvSpPr>
        <p:spPr>
          <a:xfrm>
            <a:off x="7486651" y="9149355"/>
            <a:ext cx="4377704" cy="666407"/>
          </a:xfrm>
          <a:prstGeom prst="roundRect">
            <a:avLst/>
          </a:prstGeom>
          <a:solidFill>
            <a:srgbClr val="B4C7E7"/>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latin typeface="BIZ UDPゴシック" panose="020B0400000000000000" pitchFamily="50" charset="-128"/>
                <a:ea typeface="BIZ UDPゴシック" panose="020B0400000000000000" pitchFamily="50" charset="-128"/>
              </a:rPr>
              <a:t>デジタルサイネージ（本庁、図書館）や</a:t>
            </a:r>
            <a:endParaRPr lang="en-US" altLang="ja-JP" b="1" dirty="0">
              <a:solidFill>
                <a:schemeClr val="tx1"/>
              </a:solidFill>
              <a:latin typeface="BIZ UDPゴシック" panose="020B0400000000000000" pitchFamily="50" charset="-128"/>
              <a:ea typeface="BIZ UDPゴシック" panose="020B0400000000000000" pitchFamily="50" charset="-128"/>
            </a:endParaRPr>
          </a:p>
          <a:p>
            <a:pPr algn="ctr"/>
            <a:r>
              <a:rPr lang="en-US" altLang="ja-JP" b="1" dirty="0">
                <a:solidFill>
                  <a:schemeClr val="tx1"/>
                </a:solidFill>
                <a:latin typeface="BIZ UDPゴシック" panose="020B0400000000000000" pitchFamily="50" charset="-128"/>
                <a:ea typeface="BIZ UDPゴシック" panose="020B0400000000000000" pitchFamily="50" charset="-128"/>
              </a:rPr>
              <a:t>PR</a:t>
            </a:r>
            <a:r>
              <a:rPr lang="ja-JP" altLang="en-US" b="1" dirty="0">
                <a:solidFill>
                  <a:schemeClr val="tx1"/>
                </a:solidFill>
                <a:latin typeface="BIZ UDPゴシック" panose="020B0400000000000000" pitchFamily="50" charset="-128"/>
                <a:ea typeface="BIZ UDPゴシック" panose="020B0400000000000000" pitchFamily="50" charset="-128"/>
              </a:rPr>
              <a:t>ポスター（各施設）として活用します！</a:t>
            </a:r>
            <a:endParaRPr kumimoji="1" lang="ja-JP" altLang="en-US" b="1" dirty="0">
              <a:solidFill>
                <a:schemeClr val="tx1"/>
              </a:solidFill>
              <a:latin typeface="BIZ UDPゴシック" panose="020B0400000000000000" pitchFamily="50" charset="-128"/>
              <a:ea typeface="BIZ UDPゴシック" panose="020B0400000000000000" pitchFamily="50" charset="-128"/>
            </a:endParaRPr>
          </a:p>
        </p:txBody>
      </p:sp>
      <p:sp>
        <p:nvSpPr>
          <p:cNvPr id="37" name="正方形/長方形 36"/>
          <p:cNvSpPr/>
          <p:nvPr/>
        </p:nvSpPr>
        <p:spPr>
          <a:xfrm>
            <a:off x="-2" y="5619202"/>
            <a:ext cx="3168000" cy="295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HG丸ｺﾞｼｯｸM-PRO" panose="020F0600000000000000" pitchFamily="50" charset="-128"/>
                <a:ea typeface="HG丸ｺﾞｼｯｸM-PRO" panose="020F0600000000000000" pitchFamily="50" charset="-128"/>
              </a:rPr>
              <a:t>主　な　内　容</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39" name="正方形/長方形 38"/>
          <p:cNvSpPr/>
          <p:nvPr/>
        </p:nvSpPr>
        <p:spPr>
          <a:xfrm>
            <a:off x="-4" y="9430225"/>
            <a:ext cx="6858004" cy="47577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700" dirty="0">
                <a:latin typeface="HG丸ｺﾞｼｯｸM-PRO" panose="020F0600000000000000" pitchFamily="50" charset="-128"/>
                <a:ea typeface="HG丸ｺﾞｼｯｸM-PRO" panose="020F0600000000000000" pitchFamily="50" charset="-128"/>
              </a:rPr>
              <a:t>パブリックコメント実施中！皆さまのご意見をお待ちしています！</a:t>
            </a:r>
            <a:endParaRPr kumimoji="1" lang="ja-JP" altLang="en-US" sz="1700" dirty="0">
              <a:latin typeface="HG丸ｺﾞｼｯｸM-PRO" panose="020F0600000000000000" pitchFamily="50" charset="-128"/>
              <a:ea typeface="HG丸ｺﾞｼｯｸM-PRO" panose="020F0600000000000000" pitchFamily="50" charset="-128"/>
            </a:endParaRPr>
          </a:p>
        </p:txBody>
      </p:sp>
      <p:sp>
        <p:nvSpPr>
          <p:cNvPr id="40" name="正方形/長方形 39"/>
          <p:cNvSpPr/>
          <p:nvPr/>
        </p:nvSpPr>
        <p:spPr>
          <a:xfrm>
            <a:off x="0" y="7590308"/>
            <a:ext cx="3168000" cy="29375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HG丸ｺﾞｼｯｸM-PRO" panose="020F0600000000000000" pitchFamily="50" charset="-128"/>
                <a:ea typeface="HG丸ｺﾞｼｯｸM-PRO" panose="020F0600000000000000" pitchFamily="50" charset="-128"/>
              </a:rPr>
              <a:t>提　出　方　法</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41" name="正方形/長方形 40"/>
          <p:cNvSpPr/>
          <p:nvPr/>
        </p:nvSpPr>
        <p:spPr>
          <a:xfrm>
            <a:off x="3690000" y="7590308"/>
            <a:ext cx="3168000" cy="2937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latin typeface="HG丸ｺﾞｼｯｸM-PRO" panose="020F0600000000000000" pitchFamily="50" charset="-128"/>
                <a:ea typeface="HG丸ｺﾞｼｯｸM-PRO" panose="020F0600000000000000" pitchFamily="50" charset="-128"/>
              </a:rPr>
              <a:t>公 表 資 料 は こ ち ら</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42" name="テキスト ボックス 41"/>
          <p:cNvSpPr txBox="1"/>
          <p:nvPr/>
        </p:nvSpPr>
        <p:spPr>
          <a:xfrm>
            <a:off x="4882417" y="7988080"/>
            <a:ext cx="1965158" cy="1384995"/>
          </a:xfrm>
          <a:prstGeom prst="rect">
            <a:avLst/>
          </a:prstGeom>
          <a:noFill/>
          <a:ln>
            <a:noFill/>
          </a:ln>
        </p:spPr>
        <p:txBody>
          <a:bodyPr wrap="square" rtlCol="0">
            <a:spAutoFit/>
          </a:bodyPr>
          <a:lstStyle/>
          <a:p>
            <a:pPr>
              <a:lnSpc>
                <a:spcPct val="150000"/>
              </a:lnSpc>
            </a:pPr>
            <a:r>
              <a:rPr lang="ja-JP" altLang="en-US" sz="1400" dirty="0">
                <a:latin typeface="BIZ UDPゴシック" panose="020B0400000000000000" pitchFamily="50" charset="-128"/>
                <a:ea typeface="BIZ UDPゴシック" panose="020B0400000000000000" pitchFamily="50" charset="-128"/>
              </a:rPr>
              <a:t>市ホームページのほか、担当課窓口、市役所３階閲覧所などでもご覧いただけます</a:t>
            </a:r>
            <a:endParaRPr lang="en-US" altLang="ja-JP" sz="1400" dirty="0">
              <a:latin typeface="BIZ UDPゴシック" panose="020B0400000000000000" pitchFamily="50" charset="-128"/>
              <a:ea typeface="BIZ UDPゴシック" panose="020B0400000000000000" pitchFamily="50" charset="-128"/>
            </a:endParaRPr>
          </a:p>
        </p:txBody>
      </p:sp>
      <p:sp>
        <p:nvSpPr>
          <p:cNvPr id="43" name="テキスト ボックス 42"/>
          <p:cNvSpPr txBox="1"/>
          <p:nvPr/>
        </p:nvSpPr>
        <p:spPr>
          <a:xfrm>
            <a:off x="1347798" y="7936070"/>
            <a:ext cx="1965158" cy="1384995"/>
          </a:xfrm>
          <a:prstGeom prst="rect">
            <a:avLst/>
          </a:prstGeom>
          <a:noFill/>
          <a:ln>
            <a:noFill/>
          </a:ln>
        </p:spPr>
        <p:txBody>
          <a:bodyPr wrap="square" rtlCol="0">
            <a:spAutoFit/>
          </a:bodyPr>
          <a:lstStyle/>
          <a:p>
            <a:pPr>
              <a:lnSpc>
                <a:spcPct val="150000"/>
              </a:lnSpc>
            </a:pPr>
            <a:r>
              <a:rPr lang="ja-JP" altLang="en-US" sz="1400" dirty="0">
                <a:latin typeface="BIZ UDPゴシック" panose="020B0400000000000000" pitchFamily="50" charset="-128"/>
                <a:ea typeface="BIZ UDPゴシック" panose="020B0400000000000000" pitchFamily="50" charset="-128"/>
              </a:rPr>
              <a:t>郵送、</a:t>
            </a:r>
            <a:r>
              <a:rPr lang="en-US" altLang="ja-JP" sz="1400" dirty="0">
                <a:latin typeface="BIZ UDPゴシック" panose="020B0400000000000000" pitchFamily="50" charset="-128"/>
                <a:ea typeface="BIZ UDPゴシック" panose="020B0400000000000000" pitchFamily="50" charset="-128"/>
              </a:rPr>
              <a:t>FAX</a:t>
            </a:r>
            <a:r>
              <a:rPr lang="ja-JP" altLang="en-US" sz="1400" dirty="0" err="1">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メール、</a:t>
            </a:r>
            <a:r>
              <a:rPr lang="en-US" altLang="ja-JP" sz="1400" dirty="0">
                <a:latin typeface="BIZ UDPゴシック" panose="020B0400000000000000" pitchFamily="50" charset="-128"/>
                <a:ea typeface="BIZ UDPゴシック" panose="020B0400000000000000" pitchFamily="50" charset="-128"/>
              </a:rPr>
              <a:t>Google</a:t>
            </a:r>
            <a:r>
              <a:rPr lang="ja-JP" altLang="en-US" sz="1400" dirty="0">
                <a:latin typeface="BIZ UDPゴシック" panose="020B0400000000000000" pitchFamily="50" charset="-128"/>
                <a:ea typeface="BIZ UDPゴシック" panose="020B0400000000000000" pitchFamily="50" charset="-128"/>
              </a:rPr>
              <a:t>フォーム等で提出（住所・氏名・電話番号は必須）</a:t>
            </a:r>
            <a:endParaRPr lang="en-US" altLang="ja-JP" sz="1400" dirty="0">
              <a:latin typeface="BIZ UDPゴシック" panose="020B0400000000000000" pitchFamily="50" charset="-128"/>
              <a:ea typeface="BIZ UDPゴシック" panose="020B0400000000000000" pitchFamily="50" charset="-128"/>
            </a:endParaRPr>
          </a:p>
        </p:txBody>
      </p:sp>
      <p:sp>
        <p:nvSpPr>
          <p:cNvPr id="63" name="テキスト ボックス 62"/>
          <p:cNvSpPr txBox="1"/>
          <p:nvPr/>
        </p:nvSpPr>
        <p:spPr>
          <a:xfrm>
            <a:off x="18152" y="9055666"/>
            <a:ext cx="1496324" cy="293478"/>
          </a:xfrm>
          <a:prstGeom prst="rect">
            <a:avLst/>
          </a:prstGeom>
          <a:noFill/>
          <a:ln>
            <a:noFill/>
          </a:ln>
        </p:spPr>
        <p:txBody>
          <a:bodyPr wrap="square" rtlCol="0">
            <a:spAutoFit/>
          </a:bodyPr>
          <a:lstStyle/>
          <a:p>
            <a:pPr>
              <a:lnSpc>
                <a:spcPct val="150000"/>
              </a:lnSpc>
            </a:pPr>
            <a:r>
              <a:rPr lang="en-US" altLang="ja-JP" sz="1050" dirty="0">
                <a:latin typeface="BIZ UDPゴシック" panose="020B0400000000000000" pitchFamily="50" charset="-128"/>
                <a:ea typeface="BIZ UDPゴシック" panose="020B0400000000000000" pitchFamily="50" charset="-128"/>
              </a:rPr>
              <a:t>【Google</a:t>
            </a:r>
            <a:r>
              <a:rPr lang="ja-JP" altLang="en-US" sz="1050" dirty="0">
                <a:latin typeface="BIZ UDPゴシック" panose="020B0400000000000000" pitchFamily="50" charset="-128"/>
                <a:ea typeface="BIZ UDPゴシック" panose="020B0400000000000000" pitchFamily="50" charset="-128"/>
              </a:rPr>
              <a:t>フォーム</a:t>
            </a:r>
            <a:r>
              <a:rPr lang="en-US" altLang="ja-JP" sz="1050" dirty="0">
                <a:latin typeface="BIZ UDPゴシック" panose="020B0400000000000000" pitchFamily="50" charset="-128"/>
                <a:ea typeface="BIZ UDPゴシック" panose="020B0400000000000000" pitchFamily="50" charset="-128"/>
              </a:rPr>
              <a:t>】</a:t>
            </a:r>
          </a:p>
        </p:txBody>
      </p:sp>
      <p:sp>
        <p:nvSpPr>
          <p:cNvPr id="64" name="テキスト ボックス 63"/>
          <p:cNvSpPr txBox="1"/>
          <p:nvPr/>
        </p:nvSpPr>
        <p:spPr>
          <a:xfrm>
            <a:off x="3680262" y="9075213"/>
            <a:ext cx="1496324" cy="303096"/>
          </a:xfrm>
          <a:prstGeom prst="rect">
            <a:avLst/>
          </a:prstGeom>
          <a:noFill/>
          <a:ln>
            <a:noFill/>
          </a:ln>
        </p:spPr>
        <p:txBody>
          <a:bodyPr wrap="square" rtlCol="0">
            <a:spAutoFit/>
          </a:bodyPr>
          <a:lstStyle/>
          <a:p>
            <a:pPr>
              <a:lnSpc>
                <a:spcPct val="150000"/>
              </a:lnSpc>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市ホームページ</a:t>
            </a:r>
            <a:r>
              <a:rPr lang="en-US" altLang="ja-JP" sz="1050" dirty="0">
                <a:latin typeface="BIZ UDPゴシック" panose="020B0400000000000000" pitchFamily="50" charset="-128"/>
                <a:ea typeface="BIZ UDPゴシック" panose="020B0400000000000000" pitchFamily="50" charset="-128"/>
              </a:rPr>
              <a:t>】</a:t>
            </a:r>
          </a:p>
        </p:txBody>
      </p:sp>
      <p:sp>
        <p:nvSpPr>
          <p:cNvPr id="65" name="正方形/長方形 64"/>
          <p:cNvSpPr/>
          <p:nvPr/>
        </p:nvSpPr>
        <p:spPr>
          <a:xfrm>
            <a:off x="3742609" y="8045793"/>
            <a:ext cx="1058504" cy="1058504"/>
          </a:xfrm>
          <a:prstGeom prst="rect">
            <a:avLst/>
          </a:prstGeom>
          <a:solidFill>
            <a:srgbClr val="CCFFFF"/>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BIZ UDPゴシック" panose="020B0400000000000000" pitchFamily="50" charset="-128"/>
                <a:ea typeface="BIZ UDPゴシック" panose="020B0400000000000000" pitchFamily="50" charset="-128"/>
              </a:rPr>
              <a:t>当該</a:t>
            </a:r>
            <a:r>
              <a:rPr lang="en-US" altLang="ja-JP" sz="1200" dirty="0">
                <a:solidFill>
                  <a:schemeClr val="tx1"/>
                </a:solidFill>
                <a:latin typeface="BIZ UDPゴシック" panose="020B0400000000000000" pitchFamily="50" charset="-128"/>
                <a:ea typeface="BIZ UDPゴシック" panose="020B0400000000000000" pitchFamily="50" charset="-128"/>
              </a:rPr>
              <a:t>HP</a:t>
            </a:r>
            <a:r>
              <a:rPr lang="ja-JP" altLang="en-US" sz="1200" dirty="0">
                <a:solidFill>
                  <a:schemeClr val="tx1"/>
                </a:solidFill>
                <a:latin typeface="BIZ UDPゴシック" panose="020B0400000000000000" pitchFamily="50" charset="-128"/>
                <a:ea typeface="BIZ UDPゴシック" panose="020B0400000000000000" pitchFamily="50" charset="-128"/>
              </a:rPr>
              <a:t>の</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200" dirty="0">
                <a:solidFill>
                  <a:schemeClr val="tx1"/>
                </a:solidFill>
                <a:latin typeface="BIZ UDPゴシック" panose="020B0400000000000000" pitchFamily="50" charset="-128"/>
                <a:ea typeface="BIZ UDPゴシック" panose="020B0400000000000000" pitchFamily="50" charset="-128"/>
              </a:rPr>
              <a:t>QR</a:t>
            </a:r>
            <a:r>
              <a:rPr lang="ja-JP" altLang="en-US" sz="1200" dirty="0">
                <a:solidFill>
                  <a:schemeClr val="tx1"/>
                </a:solidFill>
                <a:latin typeface="BIZ UDPゴシック" panose="020B0400000000000000" pitchFamily="50" charset="-128"/>
                <a:ea typeface="BIZ UDPゴシック" panose="020B0400000000000000" pitchFamily="50" charset="-128"/>
              </a:rPr>
              <a:t>コードを</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貼付のこと</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pic>
        <p:nvPicPr>
          <p:cNvPr id="66" name="図 65"/>
          <p:cNvPicPr>
            <a:picLocks noChangeAspect="1"/>
          </p:cNvPicPr>
          <p:nvPr/>
        </p:nvPicPr>
        <p:blipFill>
          <a:blip r:embed="rId3"/>
          <a:stretch>
            <a:fillRect/>
          </a:stretch>
        </p:blipFill>
        <p:spPr>
          <a:xfrm>
            <a:off x="159176" y="8045793"/>
            <a:ext cx="1096937" cy="1096937"/>
          </a:xfrm>
          <a:prstGeom prst="rect">
            <a:avLst/>
          </a:prstGeom>
        </p:spPr>
      </p:pic>
      <p:sp>
        <p:nvSpPr>
          <p:cNvPr id="67" name="テキスト ボックス 66"/>
          <p:cNvSpPr txBox="1"/>
          <p:nvPr/>
        </p:nvSpPr>
        <p:spPr>
          <a:xfrm>
            <a:off x="3167998" y="5393895"/>
            <a:ext cx="3876821" cy="683713"/>
          </a:xfrm>
          <a:prstGeom prst="rect">
            <a:avLst/>
          </a:prstGeom>
          <a:noFill/>
          <a:ln>
            <a:noFill/>
          </a:ln>
        </p:spPr>
        <p:txBody>
          <a:bodyPr wrap="square" rtlCol="0" anchor="ctr">
            <a:spAutoFit/>
          </a:bodyPr>
          <a:lstStyle/>
          <a:p>
            <a:pPr>
              <a:lnSpc>
                <a:spcPct val="150000"/>
              </a:lnSpc>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担当課：守山市立図書館</a:t>
            </a:r>
            <a:endParaRPr lang="en-US" altLang="ja-JP" sz="1400" dirty="0">
              <a:latin typeface="BIZ UDPゴシック" panose="020B0400000000000000" pitchFamily="50" charset="-128"/>
              <a:ea typeface="BIZ UDPゴシック" panose="020B0400000000000000" pitchFamily="50" charset="-128"/>
            </a:endParaRPr>
          </a:p>
          <a:p>
            <a:pPr>
              <a:lnSpc>
                <a:spcPct val="150000"/>
              </a:lnSpc>
            </a:pPr>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077-58</a:t>
            </a:r>
            <a:r>
              <a:rPr lang="ja-JP" altLang="en-US" sz="1400" dirty="0">
                <a:latin typeface="BIZ UDPゴシック" panose="020B0400000000000000" pitchFamily="50" charset="-128"/>
                <a:ea typeface="BIZ UDPゴシック" panose="020B0400000000000000" pitchFamily="50" charset="-128"/>
              </a:rPr>
              <a:t>３</a:t>
            </a: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１６３９）</a:t>
            </a:r>
            <a:r>
              <a:rPr lang="en-US" altLang="ja-JP" sz="1400" dirty="0">
                <a:latin typeface="BIZ UDPゴシック" panose="020B0400000000000000" pitchFamily="50" charset="-128"/>
                <a:ea typeface="BIZ UDPゴシック" panose="020B0400000000000000" pitchFamily="50" charset="-128"/>
              </a:rPr>
              <a:t>】</a:t>
            </a:r>
          </a:p>
        </p:txBody>
      </p:sp>
      <p:sp>
        <p:nvSpPr>
          <p:cNvPr id="68" name="テキスト ボックス 67"/>
          <p:cNvSpPr txBox="1"/>
          <p:nvPr/>
        </p:nvSpPr>
        <p:spPr>
          <a:xfrm>
            <a:off x="7619998" y="5956070"/>
            <a:ext cx="4068743" cy="1200329"/>
          </a:xfrm>
          <a:prstGeom prst="rect">
            <a:avLst/>
          </a:prstGeom>
          <a:noFill/>
        </p:spPr>
        <p:txBody>
          <a:bodyPr wrap="none" rtlCol="0">
            <a:spAutoFit/>
          </a:bodyPr>
          <a:lstStyle/>
          <a:p>
            <a:r>
              <a:rPr lang="ja-JP" altLang="en-US" b="1" dirty="0">
                <a:solidFill>
                  <a:srgbClr val="FF0000"/>
                </a:solidFill>
                <a:latin typeface="BIZ UDPゴシック" panose="020B0400000000000000" pitchFamily="50" charset="-128"/>
                <a:ea typeface="BIZ UDPゴシック" panose="020B0400000000000000" pitchFamily="50" charset="-128"/>
              </a:rPr>
              <a:t>③ 必要事項の入力</a:t>
            </a:r>
            <a:endParaRPr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 募集期間、</a:t>
            </a:r>
            <a:r>
              <a:rPr lang="ja-JP" altLang="en-US" b="1" dirty="0">
                <a:solidFill>
                  <a:srgbClr val="FF0000"/>
                </a:solidFill>
                <a:latin typeface="BIZ UDPゴシック" panose="020B0400000000000000" pitchFamily="50" charset="-128"/>
                <a:ea typeface="BIZ UDPゴシック" panose="020B0400000000000000" pitchFamily="50" charset="-128"/>
              </a:rPr>
              <a:t>案件名</a:t>
            </a:r>
            <a:endParaRPr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 主な内容 （分かりやすく、簡潔に）</a:t>
            </a:r>
            <a:endParaRPr kumimoji="1" lang="en-US" altLang="ja-JP" b="1" dirty="0">
              <a:solidFill>
                <a:srgbClr val="FF0000"/>
              </a:solidFill>
              <a:latin typeface="BIZ UDPゴシック" panose="020B0400000000000000" pitchFamily="50" charset="-128"/>
              <a:ea typeface="BIZ UDPゴシック" panose="020B0400000000000000" pitchFamily="50" charset="-128"/>
            </a:endParaRPr>
          </a:p>
          <a:p>
            <a:r>
              <a:rPr lang="ja-JP" altLang="en-US" b="1" dirty="0">
                <a:solidFill>
                  <a:srgbClr val="FF0000"/>
                </a:solidFill>
                <a:latin typeface="BIZ UDPゴシック" panose="020B0400000000000000" pitchFamily="50" charset="-128"/>
                <a:ea typeface="BIZ UDPゴシック" panose="020B0400000000000000" pitchFamily="50" charset="-128"/>
              </a:rPr>
              <a:t>　　・ 担当課名、電話番号</a:t>
            </a:r>
            <a:endParaRPr kumimoji="1" lang="ja-JP" altLang="en-US" b="1" dirty="0">
              <a:solidFill>
                <a:srgbClr val="FF0000"/>
              </a:solidFill>
              <a:latin typeface="BIZ UDPゴシック" panose="020B0400000000000000" pitchFamily="50" charset="-128"/>
              <a:ea typeface="BIZ UDPゴシック" panose="020B0400000000000000" pitchFamily="50" charset="-128"/>
            </a:endParaRPr>
          </a:p>
        </p:txBody>
      </p:sp>
      <p:sp>
        <p:nvSpPr>
          <p:cNvPr id="69" name="テキスト ボックス 68"/>
          <p:cNvSpPr txBox="1"/>
          <p:nvPr/>
        </p:nvSpPr>
        <p:spPr>
          <a:xfrm>
            <a:off x="7619998" y="7231790"/>
            <a:ext cx="4474302" cy="646331"/>
          </a:xfrm>
          <a:prstGeom prst="rect">
            <a:avLst/>
          </a:prstGeom>
          <a:noFill/>
        </p:spPr>
        <p:txBody>
          <a:bodyPr wrap="none" rtlCol="0">
            <a:spAutoFit/>
          </a:bodyPr>
          <a:lstStyle/>
          <a:p>
            <a:r>
              <a:rPr lang="ja-JP" altLang="en-US" b="1" dirty="0">
                <a:solidFill>
                  <a:srgbClr val="FF0000"/>
                </a:solidFill>
                <a:latin typeface="BIZ UDPゴシック" panose="020B0400000000000000" pitchFamily="50" charset="-128"/>
                <a:ea typeface="BIZ UDPゴシック" panose="020B0400000000000000" pitchFamily="50" charset="-128"/>
              </a:rPr>
              <a:t>④ パブコメ</a:t>
            </a:r>
            <a:r>
              <a:rPr lang="en-US" altLang="ja-JP" b="1" dirty="0">
                <a:solidFill>
                  <a:srgbClr val="FF0000"/>
                </a:solidFill>
                <a:latin typeface="BIZ UDPゴシック" panose="020B0400000000000000" pitchFamily="50" charset="-128"/>
                <a:ea typeface="BIZ UDPゴシック" panose="020B0400000000000000" pitchFamily="50" charset="-128"/>
              </a:rPr>
              <a:t>HP</a:t>
            </a:r>
            <a:r>
              <a:rPr lang="ja-JP" altLang="en-US" b="1" dirty="0">
                <a:solidFill>
                  <a:srgbClr val="FF0000"/>
                </a:solidFill>
                <a:latin typeface="BIZ UDPゴシック" panose="020B0400000000000000" pitchFamily="50" charset="-128"/>
                <a:ea typeface="BIZ UDPゴシック" panose="020B0400000000000000" pitchFamily="50" charset="-128"/>
              </a:rPr>
              <a:t>を作成し、</a:t>
            </a:r>
            <a:r>
              <a:rPr lang="en-US" altLang="ja-JP" b="1" dirty="0">
                <a:solidFill>
                  <a:srgbClr val="FF0000"/>
                </a:solidFill>
                <a:latin typeface="BIZ UDPゴシック" panose="020B0400000000000000" pitchFamily="50" charset="-128"/>
                <a:ea typeface="BIZ UDPゴシック" panose="020B0400000000000000" pitchFamily="50" charset="-128"/>
              </a:rPr>
              <a:t>QR</a:t>
            </a:r>
            <a:r>
              <a:rPr lang="ja-JP" altLang="en-US" b="1" dirty="0">
                <a:solidFill>
                  <a:srgbClr val="FF0000"/>
                </a:solidFill>
                <a:latin typeface="BIZ UDPゴシック" panose="020B0400000000000000" pitchFamily="50" charset="-128"/>
                <a:ea typeface="BIZ UDPゴシック" panose="020B0400000000000000" pitchFamily="50" charset="-128"/>
              </a:rPr>
              <a:t>コードを貼付</a:t>
            </a:r>
            <a:endParaRPr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（パブコメ</a:t>
            </a:r>
            <a:r>
              <a:rPr kumimoji="1" lang="en-US" altLang="ja-JP" b="1" dirty="0">
                <a:solidFill>
                  <a:srgbClr val="FF0000"/>
                </a:solidFill>
                <a:latin typeface="BIZ UDPゴシック" panose="020B0400000000000000" pitchFamily="50" charset="-128"/>
                <a:ea typeface="BIZ UDPゴシック" panose="020B0400000000000000" pitchFamily="50" charset="-128"/>
              </a:rPr>
              <a:t>HP</a:t>
            </a:r>
            <a:r>
              <a:rPr kumimoji="1" lang="ja-JP" altLang="en-US" b="1" dirty="0">
                <a:solidFill>
                  <a:srgbClr val="FF0000"/>
                </a:solidFill>
                <a:latin typeface="BIZ UDPゴシック" panose="020B0400000000000000" pitchFamily="50" charset="-128"/>
                <a:ea typeface="BIZ UDPゴシック" panose="020B0400000000000000" pitchFamily="50" charset="-128"/>
              </a:rPr>
              <a:t>はテンプレートあり）</a:t>
            </a:r>
          </a:p>
        </p:txBody>
      </p:sp>
      <p:sp>
        <p:nvSpPr>
          <p:cNvPr id="70" name="テキスト ボックス 69"/>
          <p:cNvSpPr txBox="1"/>
          <p:nvPr/>
        </p:nvSpPr>
        <p:spPr>
          <a:xfrm>
            <a:off x="7619998" y="7953513"/>
            <a:ext cx="4482317" cy="923330"/>
          </a:xfrm>
          <a:prstGeom prst="rect">
            <a:avLst/>
          </a:prstGeom>
          <a:noFill/>
        </p:spPr>
        <p:txBody>
          <a:bodyPr wrap="none" rtlCol="0">
            <a:spAutoFit/>
          </a:bodyPr>
          <a:lstStyle/>
          <a:p>
            <a:r>
              <a:rPr lang="ja-JP" altLang="en-US" b="1" dirty="0">
                <a:solidFill>
                  <a:srgbClr val="FF0000"/>
                </a:solidFill>
                <a:latin typeface="BIZ UDPゴシック" panose="020B0400000000000000" pitchFamily="50" charset="-128"/>
                <a:ea typeface="BIZ UDPゴシック" panose="020B0400000000000000" pitchFamily="50" charset="-128"/>
              </a:rPr>
              <a:t>⑤ 依頼文、公表資料などとともに、</a:t>
            </a:r>
            <a:endParaRPr lang="en-US" altLang="ja-JP" b="1" dirty="0">
              <a:solidFill>
                <a:srgbClr val="FF0000"/>
              </a:solidFill>
              <a:latin typeface="BIZ UDPゴシック" panose="020B0400000000000000" pitchFamily="50" charset="-128"/>
              <a:ea typeface="BIZ UDPゴシック" panose="020B0400000000000000" pitchFamily="50" charset="-128"/>
            </a:endParaRPr>
          </a:p>
          <a:p>
            <a:r>
              <a:rPr lang="ja-JP" altLang="en-US" b="1" dirty="0">
                <a:solidFill>
                  <a:srgbClr val="FF0000"/>
                </a:solidFill>
                <a:latin typeface="BIZ UDPゴシック" panose="020B0400000000000000" pitchFamily="50" charset="-128"/>
                <a:ea typeface="BIZ UDPゴシック" panose="020B0400000000000000" pitchFamily="50" charset="-128"/>
              </a:rPr>
              <a:t>　 市民協働課へデータと紙で提出する</a:t>
            </a:r>
            <a:endParaRPr lang="en-US" altLang="ja-JP"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b="1" dirty="0">
                <a:solidFill>
                  <a:srgbClr val="FF0000"/>
                </a:solidFill>
                <a:latin typeface="BIZ UDPゴシック" panose="020B0400000000000000" pitchFamily="50" charset="-128"/>
                <a:ea typeface="BIZ UDPゴシック" panose="020B0400000000000000" pitchFamily="50" charset="-128"/>
              </a:rPr>
              <a:t> 　（</a:t>
            </a:r>
            <a:r>
              <a:rPr kumimoji="1" lang="en-US" altLang="ja-JP" b="1" dirty="0">
                <a:solidFill>
                  <a:srgbClr val="FF0000"/>
                </a:solidFill>
                <a:latin typeface="BIZ UDPゴシック" panose="020B0400000000000000" pitchFamily="50" charset="-128"/>
                <a:ea typeface="BIZ UDPゴシック" panose="020B0400000000000000" pitchFamily="50" charset="-128"/>
              </a:rPr>
              <a:t>Google</a:t>
            </a:r>
            <a:r>
              <a:rPr kumimoji="1" lang="ja-JP" altLang="en-US" b="1" dirty="0">
                <a:solidFill>
                  <a:srgbClr val="FF0000"/>
                </a:solidFill>
                <a:latin typeface="BIZ UDPゴシック" panose="020B0400000000000000" pitchFamily="50" charset="-128"/>
                <a:ea typeface="BIZ UDPゴシック" panose="020B0400000000000000" pitchFamily="50" charset="-128"/>
              </a:rPr>
              <a:t>フォームは市民協働課で作成）</a:t>
            </a:r>
          </a:p>
        </p:txBody>
      </p:sp>
      <p:sp>
        <p:nvSpPr>
          <p:cNvPr id="57" name="テキスト ボックス 56"/>
          <p:cNvSpPr txBox="1"/>
          <p:nvPr/>
        </p:nvSpPr>
        <p:spPr>
          <a:xfrm>
            <a:off x="-4" y="6010500"/>
            <a:ext cx="6857999" cy="1722331"/>
          </a:xfrm>
          <a:prstGeom prst="rect">
            <a:avLst/>
          </a:prstGeom>
          <a:noFill/>
          <a:ln>
            <a:noFill/>
          </a:ln>
        </p:spPr>
        <p:txBody>
          <a:bodyPr wrap="square" rtlCol="0">
            <a:spAutoFit/>
          </a:bodyPr>
          <a:lstStyle/>
          <a:p>
            <a:r>
              <a:rPr lang="ja-JP" altLang="en-US" sz="1600" dirty="0">
                <a:latin typeface="BIZ UDPゴシック" panose="020B0400000000000000" pitchFamily="50" charset="-128"/>
                <a:ea typeface="BIZ UDPゴシック" panose="020B0400000000000000" pitchFamily="50" charset="-128"/>
              </a:rPr>
              <a:t>読書日本一のまちづくりに向けて、より多くの子どもたちが本を好きになり、読書を通して豊かな生活、人生をおくり、広く深く読書に関わることができるまちを実現するための計画です。</a:t>
            </a:r>
            <a:endParaRPr lang="en-US" altLang="ja-JP" sz="1600" dirty="0">
              <a:latin typeface="BIZ UDPゴシック" panose="020B0400000000000000" pitchFamily="50" charset="-128"/>
              <a:ea typeface="BIZ UDPゴシック" panose="020B0400000000000000" pitchFamily="50" charset="-128"/>
            </a:endParaRPr>
          </a:p>
          <a:p>
            <a:pPr algn="just"/>
            <a:r>
              <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市民</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説明会</a:t>
            </a:r>
            <a:r>
              <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just"/>
            <a:r>
              <a:rPr lang="ja-JP" altLang="en-US" sz="1400"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第</a:t>
            </a:r>
            <a:r>
              <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回　令和７年１月</a:t>
            </a:r>
            <a:r>
              <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17</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日（金曜日）午後６時</a:t>
            </a:r>
            <a:r>
              <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30</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分より</a:t>
            </a:r>
            <a:r>
              <a:rPr lang="ja-JP" altLang="en-US"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（守山市立北部図書館（速野会館）多目的室）</a:t>
            </a:r>
          </a:p>
          <a:p>
            <a:pPr algn="just"/>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第２回　令和７年１月</a:t>
            </a:r>
            <a:r>
              <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19</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日（日曜日）午前</a:t>
            </a:r>
            <a:r>
              <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10</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時</a:t>
            </a:r>
            <a:r>
              <a:rPr lang="en-US"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30</a:t>
            </a:r>
            <a:r>
              <a:rPr lang="ja-JP" alt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分より　（守山市立図書館集会室）</a:t>
            </a:r>
          </a:p>
          <a:p>
            <a:pPr>
              <a:lnSpc>
                <a:spcPct val="150000"/>
              </a:lnSpc>
            </a:pPr>
            <a:endParaRPr lang="ja-JP" altLang="en-US" sz="1600"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F761BF31-24B4-4BD3-BD4D-DA8C46BA77FA}"/>
              </a:ext>
            </a:extLst>
          </p:cNvPr>
          <p:cNvPicPr>
            <a:picLocks noChangeAspect="1"/>
          </p:cNvPicPr>
          <p:nvPr/>
        </p:nvPicPr>
        <p:blipFill>
          <a:blip r:embed="rId4"/>
          <a:stretch>
            <a:fillRect/>
          </a:stretch>
        </p:blipFill>
        <p:spPr>
          <a:xfrm>
            <a:off x="3695430" y="7943961"/>
            <a:ext cx="1198770" cy="1198770"/>
          </a:xfrm>
          <a:prstGeom prst="rect">
            <a:avLst/>
          </a:prstGeom>
        </p:spPr>
      </p:pic>
    </p:spTree>
    <p:extLst>
      <p:ext uri="{BB962C8B-B14F-4D97-AF65-F5344CB8AC3E}">
        <p14:creationId xmlns:p14="http://schemas.microsoft.com/office/powerpoint/2010/main" val="121529295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1820</TotalTime>
  <Words>438</Words>
  <Application>Microsoft Office PowerPoint</Application>
  <PresentationFormat>A4 210 x 297 mm</PresentationFormat>
  <Paragraphs>49</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BIZ UDPゴシック</vt:lpstr>
      <vt:lpstr>HG丸ｺﾞｼｯｸM-PRO</vt:lpstr>
      <vt:lpstr>游ゴシック</vt:lpstr>
      <vt:lpstr>Arial</vt:lpstr>
      <vt:lpstr>Calibri</vt:lpstr>
      <vt:lpstr>Calibri Light</vt:lpstr>
      <vt:lpstr>Office テーマ</vt:lpstr>
      <vt:lpstr>PowerPoint プレゼンテーション</vt:lpstr>
    </vt:vector>
  </TitlesOfParts>
  <Company>守山市役所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内藤　晴輝</dc:creator>
  <cp:lastModifiedBy>井澤　知恵</cp:lastModifiedBy>
  <cp:revision>100</cp:revision>
  <cp:lastPrinted>2021-03-05T00:40:08Z</cp:lastPrinted>
  <dcterms:created xsi:type="dcterms:W3CDTF">2020-05-14T08:48:56Z</dcterms:created>
  <dcterms:modified xsi:type="dcterms:W3CDTF">2024-12-28T13:11:36Z</dcterms:modified>
</cp:coreProperties>
</file>